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77" r:id="rId7"/>
    <p:sldId id="258" r:id="rId8"/>
    <p:sldId id="259" r:id="rId9"/>
    <p:sldId id="260" r:id="rId10"/>
    <p:sldId id="261" r:id="rId11"/>
    <p:sldId id="262" r:id="rId12"/>
    <p:sldId id="264" r:id="rId13"/>
    <p:sldId id="265" r:id="rId14"/>
    <p:sldId id="266" r:id="rId15"/>
    <p:sldId id="267" r:id="rId16"/>
    <p:sldId id="268" r:id="rId17"/>
    <p:sldId id="263" r:id="rId18"/>
    <p:sldId id="270" r:id="rId19"/>
    <p:sldId id="271" r:id="rId20"/>
    <p:sldId id="274" r:id="rId21"/>
    <p:sldId id="272" r:id="rId22"/>
    <p:sldId id="365" r:id="rId23"/>
    <p:sldId id="275" r:id="rId24"/>
    <p:sldId id="276" r:id="rId25"/>
    <p:sldId id="278" r:id="rId26"/>
    <p:sldId id="279" r:id="rId27"/>
    <p:sldId id="280" r:id="rId28"/>
    <p:sldId id="269" r:id="rId29"/>
    <p:sldId id="281" r:id="rId30"/>
    <p:sldId id="363" r:id="rId31"/>
    <p:sldId id="282" r:id="rId32"/>
    <p:sldId id="283" r:id="rId33"/>
    <p:sldId id="364" r:id="rId34"/>
    <p:sldId id="284" r:id="rId35"/>
    <p:sldId id="286" r:id="rId36"/>
    <p:sldId id="287" r:id="rId37"/>
    <p:sldId id="289" r:id="rId38"/>
    <p:sldId id="290" r:id="rId39"/>
    <p:sldId id="291" r:id="rId40"/>
    <p:sldId id="292" r:id="rId41"/>
    <p:sldId id="293" r:id="rId42"/>
    <p:sldId id="294" r:id="rId43"/>
    <p:sldId id="295" r:id="rId44"/>
    <p:sldId id="296" r:id="rId45"/>
    <p:sldId id="297" r:id="rId46"/>
    <p:sldId id="298" r:id="rId47"/>
    <p:sldId id="299" r:id="rId48"/>
    <p:sldId id="362" r:id="rId49"/>
    <p:sldId id="317" r:id="rId50"/>
    <p:sldId id="369" r:id="rId51"/>
    <p:sldId id="319" r:id="rId52"/>
    <p:sldId id="318" r:id="rId53"/>
    <p:sldId id="320" r:id="rId54"/>
    <p:sldId id="321" r:id="rId55"/>
    <p:sldId id="300" r:id="rId56"/>
    <p:sldId id="301" r:id="rId57"/>
    <p:sldId id="302" r:id="rId58"/>
    <p:sldId id="303" r:id="rId59"/>
    <p:sldId id="307" r:id="rId60"/>
    <p:sldId id="306" r:id="rId61"/>
    <p:sldId id="308" r:id="rId62"/>
    <p:sldId id="309" r:id="rId63"/>
    <p:sldId id="310" r:id="rId64"/>
    <p:sldId id="311" r:id="rId65"/>
    <p:sldId id="305" r:id="rId66"/>
    <p:sldId id="312" r:id="rId67"/>
    <p:sldId id="313" r:id="rId68"/>
    <p:sldId id="315" r:id="rId69"/>
    <p:sldId id="316" r:id="rId70"/>
    <p:sldId id="322" r:id="rId71"/>
    <p:sldId id="324" r:id="rId72"/>
    <p:sldId id="323" r:id="rId73"/>
    <p:sldId id="325" r:id="rId74"/>
    <p:sldId id="326" r:id="rId75"/>
    <p:sldId id="327" r:id="rId76"/>
    <p:sldId id="329" r:id="rId77"/>
    <p:sldId id="330" r:id="rId78"/>
    <p:sldId id="331" r:id="rId79"/>
    <p:sldId id="334" r:id="rId80"/>
    <p:sldId id="336" r:id="rId81"/>
    <p:sldId id="335" r:id="rId82"/>
    <p:sldId id="337" r:id="rId83"/>
    <p:sldId id="338" r:id="rId84"/>
    <p:sldId id="339" r:id="rId85"/>
    <p:sldId id="346" r:id="rId86"/>
    <p:sldId id="353" r:id="rId87"/>
    <p:sldId id="340" r:id="rId88"/>
    <p:sldId id="347" r:id="rId89"/>
    <p:sldId id="348" r:id="rId90"/>
    <p:sldId id="349" r:id="rId91"/>
    <p:sldId id="351" r:id="rId92"/>
    <p:sldId id="350" r:id="rId93"/>
    <p:sldId id="352" r:id="rId94"/>
    <p:sldId id="354" r:id="rId95"/>
    <p:sldId id="341" r:id="rId96"/>
    <p:sldId id="355" r:id="rId97"/>
    <p:sldId id="356" r:id="rId98"/>
    <p:sldId id="357" r:id="rId99"/>
    <p:sldId id="358" r:id="rId100"/>
    <p:sldId id="359" r:id="rId101"/>
    <p:sldId id="342" r:id="rId102"/>
    <p:sldId id="343" r:id="rId103"/>
    <p:sldId id="344" r:id="rId104"/>
    <p:sldId id="360" r:id="rId105"/>
    <p:sldId id="366" r:id="rId106"/>
    <p:sldId id="367" r:id="rId107"/>
    <p:sldId id="368" r:id="rId108"/>
    <p:sldId id="370" r:id="rId109"/>
    <p:sldId id="371" r:id="rId110"/>
    <p:sldId id="372" r:id="rId111"/>
    <p:sldId id="373" r:id="rId112"/>
    <p:sldId id="374" r:id="rId113"/>
    <p:sldId id="375" r:id="rId114"/>
    <p:sldId id="376" r:id="rId115"/>
    <p:sldId id="377" r:id="rId116"/>
    <p:sldId id="378" r:id="rId117"/>
    <p:sldId id="381" r:id="rId118"/>
    <p:sldId id="380"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398"/>
    <a:srgbClr val="FBB5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FC103B-6D3F-033A-0603-A799071085D1}" v="3" dt="2025-05-29T20:47:09.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ùi Kim Lộc" userId="S::106240079@sv1.dut.udn.vn::fe39a6c5-5714-4721-8741-855e36d90140" providerId="AD" clId="Web-{ACF23D3B-9E31-C812-06CE-2A5FE4BF7D4E}"/>
    <pc:docChg chg="modSld">
      <pc:chgData name="Bùi Kim Lộc" userId="S::106240079@sv1.dut.udn.vn::fe39a6c5-5714-4721-8741-855e36d90140" providerId="AD" clId="Web-{ACF23D3B-9E31-C812-06CE-2A5FE4BF7D4E}" dt="2025-04-13T20:53:39.352" v="5" actId="1076"/>
      <pc:docMkLst>
        <pc:docMk/>
      </pc:docMkLst>
      <pc:sldChg chg="modSp">
        <pc:chgData name="Bùi Kim Lộc" userId="S::106240079@sv1.dut.udn.vn::fe39a6c5-5714-4721-8741-855e36d90140" providerId="AD" clId="Web-{ACF23D3B-9E31-C812-06CE-2A5FE4BF7D4E}" dt="2025-04-13T19:02:31.111" v="2" actId="1076"/>
        <pc:sldMkLst>
          <pc:docMk/>
          <pc:sldMk cId="2046799717" sldId="275"/>
        </pc:sldMkLst>
      </pc:sldChg>
      <pc:sldChg chg="modSp">
        <pc:chgData name="Bùi Kim Lộc" userId="S::106240079@sv1.dut.udn.vn::fe39a6c5-5714-4721-8741-855e36d90140" providerId="AD" clId="Web-{ACF23D3B-9E31-C812-06CE-2A5FE4BF7D4E}" dt="2025-04-13T20:53:39.352" v="5" actId="1076"/>
        <pc:sldMkLst>
          <pc:docMk/>
          <pc:sldMk cId="2120234234" sldId="302"/>
        </pc:sldMkLst>
        <pc:spChg chg="mod">
          <ac:chgData name="Bùi Kim Lộc" userId="S::106240079@sv1.dut.udn.vn::fe39a6c5-5714-4721-8741-855e36d90140" providerId="AD" clId="Web-{ACF23D3B-9E31-C812-06CE-2A5FE4BF7D4E}" dt="2025-04-13T20:53:39.352" v="5" actId="1076"/>
          <ac:spMkLst>
            <pc:docMk/>
            <pc:sldMk cId="2120234234" sldId="302"/>
            <ac:spMk id="3" creationId="{E8CCD943-ABE2-60F6-9D50-28F071B5AB98}"/>
          </ac:spMkLst>
        </pc:spChg>
      </pc:sldChg>
    </pc:docChg>
  </pc:docChgLst>
  <pc:docChgLst>
    <pc:chgData name="Trần Lê Viết Quân" userId="S::106240036@sv1.dut.udn.vn::8f51780b-30ab-4ad3-a7df-b9a4f2b2675c" providerId="AD" clId="Web-{78EDEE02-07A2-A443-FC4E-DD6310334002}"/>
    <pc:docChg chg="modSld sldOrd">
      <pc:chgData name="Trần Lê Viết Quân" userId="S::106240036@sv1.dut.udn.vn::8f51780b-30ab-4ad3-a7df-b9a4f2b2675c" providerId="AD" clId="Web-{78EDEE02-07A2-A443-FC4E-DD6310334002}" dt="2025-04-13T17:27:47.292" v="8"/>
      <pc:docMkLst>
        <pc:docMk/>
      </pc:docMkLst>
      <pc:sldChg chg="modSp">
        <pc:chgData name="Trần Lê Viết Quân" userId="S::106240036@sv1.dut.udn.vn::8f51780b-30ab-4ad3-a7df-b9a4f2b2675c" providerId="AD" clId="Web-{78EDEE02-07A2-A443-FC4E-DD6310334002}" dt="2025-04-13T02:45:18.749" v="1" actId="14100"/>
        <pc:sldMkLst>
          <pc:docMk/>
          <pc:sldMk cId="3983949741" sldId="264"/>
        </pc:sldMkLst>
        <pc:spChg chg="mod">
          <ac:chgData name="Trần Lê Viết Quân" userId="S::106240036@sv1.dut.udn.vn::8f51780b-30ab-4ad3-a7df-b9a4f2b2675c" providerId="AD" clId="Web-{78EDEE02-07A2-A443-FC4E-DD6310334002}" dt="2025-04-13T02:45:18.749" v="1" actId="14100"/>
          <ac:spMkLst>
            <pc:docMk/>
            <pc:sldMk cId="3983949741" sldId="264"/>
            <ac:spMk id="3" creationId="{5676BD83-665E-D5AB-79B7-074A77AD6DA8}"/>
          </ac:spMkLst>
        </pc:spChg>
      </pc:sldChg>
      <pc:sldChg chg="modSp">
        <pc:chgData name="Trần Lê Viết Quân" userId="S::106240036@sv1.dut.udn.vn::8f51780b-30ab-4ad3-a7df-b9a4f2b2675c" providerId="AD" clId="Web-{78EDEE02-07A2-A443-FC4E-DD6310334002}" dt="2025-04-13T02:51:30.074" v="3" actId="1076"/>
        <pc:sldMkLst>
          <pc:docMk/>
          <pc:sldMk cId="2442110380" sldId="265"/>
        </pc:sldMkLst>
        <pc:spChg chg="mod">
          <ac:chgData name="Trần Lê Viết Quân" userId="S::106240036@sv1.dut.udn.vn::8f51780b-30ab-4ad3-a7df-b9a4f2b2675c" providerId="AD" clId="Web-{78EDEE02-07A2-A443-FC4E-DD6310334002}" dt="2025-04-13T02:51:30.074" v="3" actId="1076"/>
          <ac:spMkLst>
            <pc:docMk/>
            <pc:sldMk cId="2442110380" sldId="265"/>
            <ac:spMk id="3" creationId="{E60CDF5E-5394-162C-FE58-76C7880C12D5}"/>
          </ac:spMkLst>
        </pc:spChg>
      </pc:sldChg>
      <pc:sldChg chg="ord">
        <pc:chgData name="Trần Lê Viết Quân" userId="S::106240036@sv1.dut.udn.vn::8f51780b-30ab-4ad3-a7df-b9a4f2b2675c" providerId="AD" clId="Web-{78EDEE02-07A2-A443-FC4E-DD6310334002}" dt="2025-04-13T17:27:47.292" v="8"/>
        <pc:sldMkLst>
          <pc:docMk/>
          <pc:sldMk cId="2783036727" sldId="274"/>
        </pc:sldMkLst>
      </pc:sldChg>
      <pc:sldChg chg="modSp">
        <pc:chgData name="Trần Lê Viết Quân" userId="S::106240036@sv1.dut.udn.vn::8f51780b-30ab-4ad3-a7df-b9a4f2b2675c" providerId="AD" clId="Web-{78EDEE02-07A2-A443-FC4E-DD6310334002}" dt="2025-04-13T03:42:23.219" v="5" actId="1076"/>
        <pc:sldMkLst>
          <pc:docMk/>
          <pc:sldMk cId="2046799717" sldId="275"/>
        </pc:sldMkLst>
      </pc:sldChg>
      <pc:sldChg chg="modSp">
        <pc:chgData name="Trần Lê Viết Quân" userId="S::106240036@sv1.dut.udn.vn::8f51780b-30ab-4ad3-a7df-b9a4f2b2675c" providerId="AD" clId="Web-{78EDEE02-07A2-A443-FC4E-DD6310334002}" dt="2025-04-13T04:04:37.222" v="6" actId="1076"/>
        <pc:sldMkLst>
          <pc:docMk/>
          <pc:sldMk cId="3788744314" sldId="287"/>
        </pc:sldMkLst>
        <pc:spChg chg="mod">
          <ac:chgData name="Trần Lê Viết Quân" userId="S::106240036@sv1.dut.udn.vn::8f51780b-30ab-4ad3-a7df-b9a4f2b2675c" providerId="AD" clId="Web-{78EDEE02-07A2-A443-FC4E-DD6310334002}" dt="2025-04-13T04:04:37.222" v="6" actId="1076"/>
          <ac:spMkLst>
            <pc:docMk/>
            <pc:sldMk cId="3788744314" sldId="287"/>
            <ac:spMk id="3" creationId="{62C57C0C-6186-0796-6A4E-7F2E03C24075}"/>
          </ac:spMkLst>
        </pc:spChg>
      </pc:sldChg>
      <pc:sldChg chg="modSp">
        <pc:chgData name="Trần Lê Viết Quân" userId="S::106240036@sv1.dut.udn.vn::8f51780b-30ab-4ad3-a7df-b9a4f2b2675c" providerId="AD" clId="Web-{78EDEE02-07A2-A443-FC4E-DD6310334002}" dt="2025-04-13T11:24:20.494" v="7" actId="1076"/>
        <pc:sldMkLst>
          <pc:docMk/>
          <pc:sldMk cId="871829276" sldId="331"/>
        </pc:sldMkLst>
        <pc:picChg chg="mod">
          <ac:chgData name="Trần Lê Viết Quân" userId="S::106240036@sv1.dut.udn.vn::8f51780b-30ab-4ad3-a7df-b9a4f2b2675c" providerId="AD" clId="Web-{78EDEE02-07A2-A443-FC4E-DD6310334002}" dt="2025-04-13T11:24:20.494" v="7" actId="1076"/>
          <ac:picMkLst>
            <pc:docMk/>
            <pc:sldMk cId="871829276" sldId="331"/>
            <ac:picMk id="8" creationId="{551F11C7-9406-EE15-A35C-A8A23DDCFB19}"/>
          </ac:picMkLst>
        </pc:picChg>
      </pc:sldChg>
    </pc:docChg>
  </pc:docChgLst>
  <pc:docChgLst>
    <pc:chgData name="Nguyễn Đức Thiện" userId="6509b0b9-7e29-4e84-8952-b9360711a8a8" providerId="ADAL" clId="{70F1B12D-2CC1-46B9-8151-B4DDAFC1C576}"/>
    <pc:docChg chg="undo custSel modSld">
      <pc:chgData name="Nguyễn Đức Thiện" userId="6509b0b9-7e29-4e84-8952-b9360711a8a8" providerId="ADAL" clId="{70F1B12D-2CC1-46B9-8151-B4DDAFC1C576}" dt="2025-05-21T11:17:39.144" v="12" actId="1076"/>
      <pc:docMkLst>
        <pc:docMk/>
      </pc:docMkLst>
      <pc:sldChg chg="addSp delSp modSp mod addAnim delAnim">
        <pc:chgData name="Nguyễn Đức Thiện" userId="6509b0b9-7e29-4e84-8952-b9360711a8a8" providerId="ADAL" clId="{70F1B12D-2CC1-46B9-8151-B4DDAFC1C576}" dt="2025-05-07T11:06:30.738" v="4" actId="1076"/>
        <pc:sldMkLst>
          <pc:docMk/>
          <pc:sldMk cId="2230696456" sldId="272"/>
        </pc:sldMkLst>
        <pc:picChg chg="add del mod">
          <ac:chgData name="Nguyễn Đức Thiện" userId="6509b0b9-7e29-4e84-8952-b9360711a8a8" providerId="ADAL" clId="{70F1B12D-2CC1-46B9-8151-B4DDAFC1C576}" dt="2025-05-07T11:05:44.233" v="2" actId="21"/>
          <ac:picMkLst>
            <pc:docMk/>
            <pc:sldMk cId="2230696456" sldId="272"/>
            <ac:picMk id="5" creationId="{9CA6207C-4AB8-8227-C5FA-2936CD8AC256}"/>
          </ac:picMkLst>
        </pc:picChg>
        <pc:picChg chg="mod">
          <ac:chgData name="Nguyễn Đức Thiện" userId="6509b0b9-7e29-4e84-8952-b9360711a8a8" providerId="ADAL" clId="{70F1B12D-2CC1-46B9-8151-B4DDAFC1C576}" dt="2025-05-07T11:06:30.738" v="4" actId="1076"/>
          <ac:picMkLst>
            <pc:docMk/>
            <pc:sldMk cId="2230696456" sldId="272"/>
            <ac:picMk id="6" creationId="{398FD0F5-8B94-47E7-E9BD-215D726F9CE4}"/>
          </ac:picMkLst>
        </pc:picChg>
      </pc:sldChg>
      <pc:sldChg chg="modSp mod">
        <pc:chgData name="Nguyễn Đức Thiện" userId="6509b0b9-7e29-4e84-8952-b9360711a8a8" providerId="ADAL" clId="{70F1B12D-2CC1-46B9-8151-B4DDAFC1C576}" dt="2025-05-21T08:27:06.584" v="7" actId="1076"/>
        <pc:sldMkLst>
          <pc:docMk/>
          <pc:sldMk cId="2574964528" sldId="289"/>
        </pc:sldMkLst>
        <pc:spChg chg="mod">
          <ac:chgData name="Nguyễn Đức Thiện" userId="6509b0b9-7e29-4e84-8952-b9360711a8a8" providerId="ADAL" clId="{70F1B12D-2CC1-46B9-8151-B4DDAFC1C576}" dt="2025-05-21T08:27:06.584" v="7" actId="1076"/>
          <ac:spMkLst>
            <pc:docMk/>
            <pc:sldMk cId="2574964528" sldId="289"/>
            <ac:spMk id="3" creationId="{C46A6281-E1E3-4D9F-E7F3-AF20767593F2}"/>
          </ac:spMkLst>
        </pc:spChg>
      </pc:sldChg>
      <pc:sldChg chg="modSp mod modAnim">
        <pc:chgData name="Nguyễn Đức Thiện" userId="6509b0b9-7e29-4e84-8952-b9360711a8a8" providerId="ADAL" clId="{70F1B12D-2CC1-46B9-8151-B4DDAFC1C576}" dt="2025-05-21T08:41:27.541" v="10"/>
        <pc:sldMkLst>
          <pc:docMk/>
          <pc:sldMk cId="1386626904" sldId="290"/>
        </pc:sldMkLst>
        <pc:spChg chg="mod">
          <ac:chgData name="Nguyễn Đức Thiện" userId="6509b0b9-7e29-4e84-8952-b9360711a8a8" providerId="ADAL" clId="{70F1B12D-2CC1-46B9-8151-B4DDAFC1C576}" dt="2025-05-21T08:41:24.730" v="9"/>
          <ac:spMkLst>
            <pc:docMk/>
            <pc:sldMk cId="1386626904" sldId="290"/>
            <ac:spMk id="3" creationId="{6135767A-6040-74EF-474D-FF9B81BB61A3}"/>
          </ac:spMkLst>
        </pc:spChg>
        <pc:picChg chg="mod">
          <ac:chgData name="Nguyễn Đức Thiện" userId="6509b0b9-7e29-4e84-8952-b9360711a8a8" providerId="ADAL" clId="{70F1B12D-2CC1-46B9-8151-B4DDAFC1C576}" dt="2025-05-21T08:40:17.360" v="8" actId="1076"/>
          <ac:picMkLst>
            <pc:docMk/>
            <pc:sldMk cId="1386626904" sldId="290"/>
            <ac:picMk id="4" creationId="{DED458B2-AF00-7B43-DCAC-559DAB4E47E7}"/>
          </ac:picMkLst>
        </pc:picChg>
      </pc:sldChg>
      <pc:sldChg chg="modSp mod">
        <pc:chgData name="Nguyễn Đức Thiện" userId="6509b0b9-7e29-4e84-8952-b9360711a8a8" providerId="ADAL" clId="{70F1B12D-2CC1-46B9-8151-B4DDAFC1C576}" dt="2025-05-21T11:17:39.144" v="12" actId="1076"/>
        <pc:sldMkLst>
          <pc:docMk/>
          <pc:sldMk cId="4171965888" sldId="335"/>
        </pc:sldMkLst>
        <pc:spChg chg="mod">
          <ac:chgData name="Nguyễn Đức Thiện" userId="6509b0b9-7e29-4e84-8952-b9360711a8a8" providerId="ADAL" clId="{70F1B12D-2CC1-46B9-8151-B4DDAFC1C576}" dt="2025-05-21T11:17:39.144" v="12" actId="1076"/>
          <ac:spMkLst>
            <pc:docMk/>
            <pc:sldMk cId="4171965888" sldId="335"/>
            <ac:spMk id="3" creationId="{13AEEAE3-BC69-317A-95CE-8663C9F714FE}"/>
          </ac:spMkLst>
        </pc:spChg>
      </pc:sldChg>
      <pc:sldChg chg="modSp modAnim">
        <pc:chgData name="Nguyễn Đức Thiện" userId="6509b0b9-7e29-4e84-8952-b9360711a8a8" providerId="ADAL" clId="{70F1B12D-2CC1-46B9-8151-B4DDAFC1C576}" dt="2025-05-08T02:36:09.552" v="6"/>
        <pc:sldMkLst>
          <pc:docMk/>
          <pc:sldMk cId="3972957885" sldId="364"/>
        </pc:sldMkLst>
        <pc:spChg chg="mod">
          <ac:chgData name="Nguyễn Đức Thiện" userId="6509b0b9-7e29-4e84-8952-b9360711a8a8" providerId="ADAL" clId="{70F1B12D-2CC1-46B9-8151-B4DDAFC1C576}" dt="2025-05-08T02:36:09.552" v="6"/>
          <ac:spMkLst>
            <pc:docMk/>
            <pc:sldMk cId="3972957885" sldId="364"/>
            <ac:spMk id="7" creationId="{45AA6CDF-B48E-C7A2-C61D-4E28F3EB904B}"/>
          </ac:spMkLst>
        </pc:spChg>
      </pc:sldChg>
    </pc:docChg>
  </pc:docChgLst>
  <pc:docChgLst>
    <pc:chgData name="Trần Văn Tám" userId="S::106240145@sv1.dut.udn.vn::d99e4773-105d-424f-af1f-d529cf818fdc" providerId="AD" clId="Web-{AAEA397F-FE86-146D-70E2-EB2E031B334B}"/>
    <pc:docChg chg="sldOrd">
      <pc:chgData name="Trần Văn Tám" userId="S::106240145@sv1.dut.udn.vn::d99e4773-105d-424f-af1f-d529cf818fdc" providerId="AD" clId="Web-{AAEA397F-FE86-146D-70E2-EB2E031B334B}" dt="2025-04-13T17:22:31.630" v="1"/>
      <pc:docMkLst>
        <pc:docMk/>
      </pc:docMkLst>
      <pc:sldChg chg="ord">
        <pc:chgData name="Trần Văn Tám" userId="S::106240145@sv1.dut.udn.vn::d99e4773-105d-424f-af1f-d529cf818fdc" providerId="AD" clId="Web-{AAEA397F-FE86-146D-70E2-EB2E031B334B}" dt="2025-04-13T17:22:31.630" v="1"/>
        <pc:sldMkLst>
          <pc:docMk/>
          <pc:sldMk cId="424215024" sldId="286"/>
        </pc:sldMkLst>
      </pc:sldChg>
    </pc:docChg>
  </pc:docChgLst>
  <pc:docChgLst>
    <pc:chgData name="Trương Nghĩa Anh Tùng" userId="S::106240156@sv1.dut.udn.vn::894908fe-094d-4272-9a99-082e3ebf2b7d" providerId="AD" clId="Web-{DD45F5C9-EE0A-1A02-794D-5E364ABCB9D7}"/>
    <pc:docChg chg="modSld">
      <pc:chgData name="Trương Nghĩa Anh Tùng" userId="S::106240156@sv1.dut.udn.vn::894908fe-094d-4272-9a99-082e3ebf2b7d" providerId="AD" clId="Web-{DD45F5C9-EE0A-1A02-794D-5E364ABCB9D7}" dt="2025-04-13T10:14:28.286" v="3" actId="1076"/>
      <pc:docMkLst>
        <pc:docMk/>
      </pc:docMkLst>
      <pc:sldChg chg="modSp">
        <pc:chgData name="Trương Nghĩa Anh Tùng" userId="S::106240156@sv1.dut.udn.vn::894908fe-094d-4272-9a99-082e3ebf2b7d" providerId="AD" clId="Web-{DD45F5C9-EE0A-1A02-794D-5E364ABCB9D7}" dt="2025-04-13T10:05:12.867" v="1" actId="1076"/>
        <pc:sldMkLst>
          <pc:docMk/>
          <pc:sldMk cId="2442110380" sldId="265"/>
        </pc:sldMkLst>
        <pc:spChg chg="mod">
          <ac:chgData name="Trương Nghĩa Anh Tùng" userId="S::106240156@sv1.dut.udn.vn::894908fe-094d-4272-9a99-082e3ebf2b7d" providerId="AD" clId="Web-{DD45F5C9-EE0A-1A02-794D-5E364ABCB9D7}" dt="2025-04-13T10:05:12.867" v="1" actId="1076"/>
          <ac:spMkLst>
            <pc:docMk/>
            <pc:sldMk cId="2442110380" sldId="265"/>
            <ac:spMk id="3" creationId="{E60CDF5E-5394-162C-FE58-76C7880C12D5}"/>
          </ac:spMkLst>
        </pc:spChg>
      </pc:sldChg>
      <pc:sldChg chg="modSp">
        <pc:chgData name="Trương Nghĩa Anh Tùng" userId="S::106240156@sv1.dut.udn.vn::894908fe-094d-4272-9a99-082e3ebf2b7d" providerId="AD" clId="Web-{DD45F5C9-EE0A-1A02-794D-5E364ABCB9D7}" dt="2025-04-13T10:14:28.286" v="3" actId="1076"/>
        <pc:sldMkLst>
          <pc:docMk/>
          <pc:sldMk cId="3788744314" sldId="287"/>
        </pc:sldMkLst>
        <pc:spChg chg="mod">
          <ac:chgData name="Trương Nghĩa Anh Tùng" userId="S::106240156@sv1.dut.udn.vn::894908fe-094d-4272-9a99-082e3ebf2b7d" providerId="AD" clId="Web-{DD45F5C9-EE0A-1A02-794D-5E364ABCB9D7}" dt="2025-04-13T10:14:28.286" v="3" actId="1076"/>
          <ac:spMkLst>
            <pc:docMk/>
            <pc:sldMk cId="3788744314" sldId="287"/>
            <ac:spMk id="3" creationId="{62C57C0C-6186-0796-6A4E-7F2E03C24075}"/>
          </ac:spMkLst>
        </pc:spChg>
      </pc:sldChg>
    </pc:docChg>
  </pc:docChgLst>
  <pc:docChgLst>
    <pc:chgData name="Phan Nguyễn Hoàng Phát" userId="bcabba0f-e0a2-4932-bcd2-fab92688718b" providerId="ADAL" clId="{4772B117-E2CC-449C-84D4-F287D9361777}"/>
    <pc:docChg chg="undo custSel addSld delSld modSld sldOrd">
      <pc:chgData name="Phan Nguyễn Hoàng Phát" userId="bcabba0f-e0a2-4932-bcd2-fab92688718b" providerId="ADAL" clId="{4772B117-E2CC-449C-84D4-F287D9361777}" dt="2025-04-21T04:57:38.205" v="6"/>
      <pc:docMkLst>
        <pc:docMk/>
      </pc:docMkLst>
      <pc:sldChg chg="add del">
        <pc:chgData name="Phan Nguyễn Hoàng Phát" userId="bcabba0f-e0a2-4932-bcd2-fab92688718b" providerId="ADAL" clId="{4772B117-E2CC-449C-84D4-F287D9361777}" dt="2025-04-21T01:53:19.622" v="1" actId="47"/>
        <pc:sldMkLst>
          <pc:docMk/>
          <pc:sldMk cId="2046799717" sldId="275"/>
        </pc:sldMkLst>
      </pc:sldChg>
      <pc:sldChg chg="modSp mod">
        <pc:chgData name="Phan Nguyễn Hoàng Phát" userId="bcabba0f-e0a2-4932-bcd2-fab92688718b" providerId="ADAL" clId="{4772B117-E2CC-449C-84D4-F287D9361777}" dt="2025-04-21T02:07:52.992" v="2" actId="1076"/>
        <pc:sldMkLst>
          <pc:docMk/>
          <pc:sldMk cId="1587873786" sldId="292"/>
        </pc:sldMkLst>
        <pc:spChg chg="mod">
          <ac:chgData name="Phan Nguyễn Hoàng Phát" userId="bcabba0f-e0a2-4932-bcd2-fab92688718b" providerId="ADAL" clId="{4772B117-E2CC-449C-84D4-F287D9361777}" dt="2025-04-21T02:07:52.992" v="2" actId="1076"/>
          <ac:spMkLst>
            <pc:docMk/>
            <pc:sldMk cId="1587873786" sldId="292"/>
            <ac:spMk id="3" creationId="{D381BF16-A9D7-0760-46A5-6E305F8A143E}"/>
          </ac:spMkLst>
        </pc:spChg>
      </pc:sldChg>
      <pc:sldChg chg="ord">
        <pc:chgData name="Phan Nguyễn Hoàng Phát" userId="bcabba0f-e0a2-4932-bcd2-fab92688718b" providerId="ADAL" clId="{4772B117-E2CC-449C-84D4-F287D9361777}" dt="2025-04-21T04:57:38.205" v="6"/>
        <pc:sldMkLst>
          <pc:docMk/>
          <pc:sldMk cId="1159848315" sldId="369"/>
        </pc:sldMkLst>
      </pc:sldChg>
    </pc:docChg>
  </pc:docChgLst>
  <pc:docChgLst>
    <pc:chgData name="Nguyễn Hoàng Sơn" userId="S::106240091@sv1.dut.udn.vn::2732aa72-0854-468c-9fa4-0d4d3468a397" providerId="AD" clId="Web-{5997476A-569E-C7B1-F8CB-F15E8940F40D}"/>
    <pc:docChg chg="modSld">
      <pc:chgData name="Nguyễn Hoàng Sơn" userId="S::106240091@sv1.dut.udn.vn::2732aa72-0854-468c-9fa4-0d4d3468a397" providerId="AD" clId="Web-{5997476A-569E-C7B1-F8CB-F15E8940F40D}" dt="2025-04-12T15:53:25.280" v="1" actId="1076"/>
      <pc:docMkLst>
        <pc:docMk/>
      </pc:docMkLst>
      <pc:sldChg chg="modSp">
        <pc:chgData name="Nguyễn Hoàng Sơn" userId="S::106240091@sv1.dut.udn.vn::2732aa72-0854-468c-9fa4-0d4d3468a397" providerId="AD" clId="Web-{5997476A-569E-C7B1-F8CB-F15E8940F40D}" dt="2025-04-12T15:53:25.280" v="1" actId="1076"/>
        <pc:sldMkLst>
          <pc:docMk/>
          <pc:sldMk cId="2574964528" sldId="289"/>
        </pc:sldMkLst>
        <pc:spChg chg="mod">
          <ac:chgData name="Nguyễn Hoàng Sơn" userId="S::106240091@sv1.dut.udn.vn::2732aa72-0854-468c-9fa4-0d4d3468a397" providerId="AD" clId="Web-{5997476A-569E-C7B1-F8CB-F15E8940F40D}" dt="2025-04-12T15:53:25.280" v="1" actId="1076"/>
          <ac:spMkLst>
            <pc:docMk/>
            <pc:sldMk cId="2574964528" sldId="289"/>
            <ac:spMk id="3" creationId="{C46A6281-E1E3-4D9F-E7F3-AF20767593F2}"/>
          </ac:spMkLst>
        </pc:spChg>
      </pc:sldChg>
    </pc:docChg>
  </pc:docChgLst>
  <pc:docChgLst>
    <pc:chgData name="Lê Công Phú" userId="S::106240034@sv1.dut.udn.vn::435042fe-b016-46dc-a0fe-05f6e13ffc9d" providerId="AD" clId="Web-{47E096BE-D81B-A135-A8E9-05172EF6A9C2}"/>
    <pc:docChg chg="modSld">
      <pc:chgData name="Lê Công Phú" userId="S::106240034@sv1.dut.udn.vn::435042fe-b016-46dc-a0fe-05f6e13ffc9d" providerId="AD" clId="Web-{47E096BE-D81B-A135-A8E9-05172EF6A9C2}" dt="2025-04-13T11:41:45.772" v="2" actId="1076"/>
      <pc:docMkLst>
        <pc:docMk/>
      </pc:docMkLst>
      <pc:sldChg chg="modSp">
        <pc:chgData name="Lê Công Phú" userId="S::106240034@sv1.dut.udn.vn::435042fe-b016-46dc-a0fe-05f6e13ffc9d" providerId="AD" clId="Web-{47E096BE-D81B-A135-A8E9-05172EF6A9C2}" dt="2025-04-13T11:41:45.772" v="2" actId="1076"/>
        <pc:sldMkLst>
          <pc:docMk/>
          <pc:sldMk cId="1335587204" sldId="298"/>
        </pc:sldMkLst>
        <pc:spChg chg="mod">
          <ac:chgData name="Lê Công Phú" userId="S::106240034@sv1.dut.udn.vn::435042fe-b016-46dc-a0fe-05f6e13ffc9d" providerId="AD" clId="Web-{47E096BE-D81B-A135-A8E9-05172EF6A9C2}" dt="2025-04-13T11:41:45.772" v="2" actId="1076"/>
          <ac:spMkLst>
            <pc:docMk/>
            <pc:sldMk cId="1335587204" sldId="298"/>
            <ac:spMk id="3" creationId="{03B35F13-DEB0-E221-A62C-78C4CB4F4822}"/>
          </ac:spMkLst>
        </pc:spChg>
      </pc:sldChg>
    </pc:docChg>
  </pc:docChgLst>
  <pc:docChgLst>
    <pc:chgData name="Lê Đức Thành" userId="S::106240148@sv1.dut.udn.vn::c16afa71-f2d8-4204-996b-f393dbc1e0fa" providerId="AD" clId="Web-{F7EFA7DB-A0F2-68FA-C422-34F78A0460A8}"/>
    <pc:docChg chg="modSld">
      <pc:chgData name="Lê Đức Thành" userId="S::106240148@sv1.dut.udn.vn::c16afa71-f2d8-4204-996b-f393dbc1e0fa" providerId="AD" clId="Web-{F7EFA7DB-A0F2-68FA-C422-34F78A0460A8}" dt="2025-04-13T22:27:52.924" v="0" actId="1076"/>
      <pc:docMkLst>
        <pc:docMk/>
      </pc:docMkLst>
      <pc:sldChg chg="modSp">
        <pc:chgData name="Lê Đức Thành" userId="S::106240148@sv1.dut.udn.vn::c16afa71-f2d8-4204-996b-f393dbc1e0fa" providerId="AD" clId="Web-{F7EFA7DB-A0F2-68FA-C422-34F78A0460A8}" dt="2025-04-13T22:27:52.924" v="0" actId="1076"/>
        <pc:sldMkLst>
          <pc:docMk/>
          <pc:sldMk cId="2120234234" sldId="302"/>
        </pc:sldMkLst>
        <pc:spChg chg="mod">
          <ac:chgData name="Lê Đức Thành" userId="S::106240148@sv1.dut.udn.vn::c16afa71-f2d8-4204-996b-f393dbc1e0fa" providerId="AD" clId="Web-{F7EFA7DB-A0F2-68FA-C422-34F78A0460A8}" dt="2025-04-13T22:27:52.924" v="0" actId="1076"/>
          <ac:spMkLst>
            <pc:docMk/>
            <pc:sldMk cId="2120234234" sldId="302"/>
            <ac:spMk id="3" creationId="{E8CCD943-ABE2-60F6-9D50-28F071B5AB98}"/>
          </ac:spMkLst>
        </pc:spChg>
      </pc:sldChg>
    </pc:docChg>
  </pc:docChgLst>
  <pc:docChgLst>
    <pc:chgData name="Lê Ngọc Trần Trinh" userId="S::106240153@sv1.dut.udn.vn::7ecda073-3466-436e-a111-8fd8174d4d9b" providerId="AD" clId="Web-{D01C8942-3083-A71E-7778-36B680B0C8C4}"/>
    <pc:docChg chg="sldOrd">
      <pc:chgData name="Lê Ngọc Trần Trinh" userId="S::106240153@sv1.dut.udn.vn::7ecda073-3466-436e-a111-8fd8174d4d9b" providerId="AD" clId="Web-{D01C8942-3083-A71E-7778-36B680B0C8C4}" dt="2025-04-13T15:12:43.931" v="0"/>
      <pc:docMkLst>
        <pc:docMk/>
      </pc:docMkLst>
      <pc:sldChg chg="ord">
        <pc:chgData name="Lê Ngọc Trần Trinh" userId="S::106240153@sv1.dut.udn.vn::7ecda073-3466-436e-a111-8fd8174d4d9b" providerId="AD" clId="Web-{D01C8942-3083-A71E-7778-36B680B0C8C4}" dt="2025-04-13T15:12:43.931" v="0"/>
        <pc:sldMkLst>
          <pc:docMk/>
          <pc:sldMk cId="2783036727" sldId="274"/>
        </pc:sldMkLst>
      </pc:sldChg>
    </pc:docChg>
  </pc:docChgLst>
  <pc:docChgLst>
    <pc:chgData name="Lê Đức Huy" userId="S::106240123@sv1.dut.udn.vn::8b6769ea-af81-4270-8736-e6254014fadb" providerId="AD" clId="Web-{272011BC-F4CB-2DB8-B2EA-01B6F07E9E54}"/>
    <pc:docChg chg="modSld">
      <pc:chgData name="Lê Đức Huy" userId="S::106240123@sv1.dut.udn.vn::8b6769ea-af81-4270-8736-e6254014fadb" providerId="AD" clId="Web-{272011BC-F4CB-2DB8-B2EA-01B6F07E9E54}" dt="2025-05-10T14:04:26.295" v="0" actId="1076"/>
      <pc:docMkLst>
        <pc:docMk/>
      </pc:docMkLst>
      <pc:sldChg chg="modSp">
        <pc:chgData name="Lê Đức Huy" userId="S::106240123@sv1.dut.udn.vn::8b6769ea-af81-4270-8736-e6254014fadb" providerId="AD" clId="Web-{272011BC-F4CB-2DB8-B2EA-01B6F07E9E54}" dt="2025-05-10T14:04:26.295" v="0" actId="1076"/>
        <pc:sldMkLst>
          <pc:docMk/>
          <pc:sldMk cId="153352407" sldId="257"/>
        </pc:sldMkLst>
        <pc:spChg chg="mod">
          <ac:chgData name="Lê Đức Huy" userId="S::106240123@sv1.dut.udn.vn::8b6769ea-af81-4270-8736-e6254014fadb" providerId="AD" clId="Web-{272011BC-F4CB-2DB8-B2EA-01B6F07E9E54}" dt="2025-05-10T14:04:26.295" v="0" actId="1076"/>
          <ac:spMkLst>
            <pc:docMk/>
            <pc:sldMk cId="153352407" sldId="257"/>
            <ac:spMk id="3" creationId="{077DE258-4F63-5C17-63B6-FECED80D6573}"/>
          </ac:spMkLst>
        </pc:spChg>
      </pc:sldChg>
    </pc:docChg>
  </pc:docChgLst>
  <pc:docChgLst>
    <pc:chgData name="Phan Đình Hoàng" userId="S::106240069@sv1.dut.udn.vn::329f880c-c762-4097-8ee9-f0bb92497fc4" providerId="AD" clId="Web-{74A68D06-EB7D-4A00-9A0E-B7910790C4DB}"/>
    <pc:docChg chg="addSld delSld">
      <pc:chgData name="Phan Đình Hoàng" userId="S::106240069@sv1.dut.udn.vn::329f880c-c762-4097-8ee9-f0bb92497fc4" providerId="AD" clId="Web-{74A68D06-EB7D-4A00-9A0E-B7910790C4DB}" dt="2025-04-12T14:53:09.730" v="1"/>
      <pc:docMkLst>
        <pc:docMk/>
      </pc:docMkLst>
      <pc:sldChg chg="new del">
        <pc:chgData name="Phan Đình Hoàng" userId="S::106240069@sv1.dut.udn.vn::329f880c-c762-4097-8ee9-f0bb92497fc4" providerId="AD" clId="Web-{74A68D06-EB7D-4A00-9A0E-B7910790C4DB}" dt="2025-04-12T14:53:09.730" v="1"/>
        <pc:sldMkLst>
          <pc:docMk/>
          <pc:sldMk cId="3159616857" sldId="382"/>
        </pc:sldMkLst>
      </pc:sldChg>
    </pc:docChg>
  </pc:docChgLst>
  <pc:docChgLst>
    <pc:chgData name="Lê Minh Danh" userId="S::106210231@sv1.dut.udn.vn::135765d5-f6c7-4b6d-b4d7-62e12006b252" providerId="AD" clId="Web-{CE500213-2E33-427D-B842-34E91DF0EE8C}"/>
    <pc:docChg chg="modSld">
      <pc:chgData name="Lê Minh Danh" userId="S::106210231@sv1.dut.udn.vn::135765d5-f6c7-4b6d-b4d7-62e12006b252" providerId="AD" clId="Web-{CE500213-2E33-427D-B842-34E91DF0EE8C}" dt="2025-04-13T18:08:29.534" v="0" actId="1076"/>
      <pc:docMkLst>
        <pc:docMk/>
      </pc:docMkLst>
      <pc:sldChg chg="modSp">
        <pc:chgData name="Lê Minh Danh" userId="S::106210231@sv1.dut.udn.vn::135765d5-f6c7-4b6d-b4d7-62e12006b252" providerId="AD" clId="Web-{CE500213-2E33-427D-B842-34E91DF0EE8C}" dt="2025-04-13T18:08:29.534" v="0" actId="1076"/>
        <pc:sldMkLst>
          <pc:docMk/>
          <pc:sldMk cId="774765291" sldId="306"/>
        </pc:sldMkLst>
        <pc:spChg chg="mod">
          <ac:chgData name="Lê Minh Danh" userId="S::106210231@sv1.dut.udn.vn::135765d5-f6c7-4b6d-b4d7-62e12006b252" providerId="AD" clId="Web-{CE500213-2E33-427D-B842-34E91DF0EE8C}" dt="2025-04-13T18:08:29.534" v="0" actId="1076"/>
          <ac:spMkLst>
            <pc:docMk/>
            <pc:sldMk cId="774765291" sldId="306"/>
            <ac:spMk id="3" creationId="{D05128A0-7202-26C9-A929-2E3B3F5CD3AD}"/>
          </ac:spMkLst>
        </pc:spChg>
      </pc:sldChg>
    </pc:docChg>
  </pc:docChgLst>
  <pc:docChgLst>
    <pc:chgData name="Lê Tấn Minh Long" userId="S::106240283@sv1.dut.udn.vn::87098776-0036-474e-b0ad-58302195453c" providerId="AD" clId="Web-{BA1A5416-1B2D-011A-1C03-6649DFD2F256}"/>
    <pc:docChg chg="modSld">
      <pc:chgData name="Lê Tấn Minh Long" userId="S::106240283@sv1.dut.udn.vn::87098776-0036-474e-b0ad-58302195453c" providerId="AD" clId="Web-{BA1A5416-1B2D-011A-1C03-6649DFD2F256}" dt="2025-04-13T16:50:14.797" v="0" actId="1076"/>
      <pc:docMkLst>
        <pc:docMk/>
      </pc:docMkLst>
      <pc:sldChg chg="modSp">
        <pc:chgData name="Lê Tấn Minh Long" userId="S::106240283@sv1.dut.udn.vn::87098776-0036-474e-b0ad-58302195453c" providerId="AD" clId="Web-{BA1A5416-1B2D-011A-1C03-6649DFD2F256}" dt="2025-04-13T16:50:14.797" v="0" actId="1076"/>
        <pc:sldMkLst>
          <pc:docMk/>
          <pc:sldMk cId="2677223294" sldId="362"/>
        </pc:sldMkLst>
        <pc:picChg chg="mod">
          <ac:chgData name="Lê Tấn Minh Long" userId="S::106240283@sv1.dut.udn.vn::87098776-0036-474e-b0ad-58302195453c" providerId="AD" clId="Web-{BA1A5416-1B2D-011A-1C03-6649DFD2F256}" dt="2025-04-13T16:50:14.797" v="0" actId="1076"/>
          <ac:picMkLst>
            <pc:docMk/>
            <pc:sldMk cId="2677223294" sldId="362"/>
            <ac:picMk id="4" creationId="{C67F8558-3153-CF8D-1ADC-5ECCE88E9642}"/>
          </ac:picMkLst>
        </pc:picChg>
      </pc:sldChg>
    </pc:docChg>
  </pc:docChgLst>
  <pc:docChgLst>
    <pc:chgData name="Võ Thị Nhung" userId="S::106240138@sv1.dut.udn.vn::4b44cd6f-e1ab-4cce-ae40-dae2b6af6470" providerId="AD" clId="Web-{C1B0EA4D-9CC0-01FA-2C2A-20771E35192C}"/>
    <pc:docChg chg="addSld">
      <pc:chgData name="Võ Thị Nhung" userId="S::106240138@sv1.dut.udn.vn::4b44cd6f-e1ab-4cce-ae40-dae2b6af6470" providerId="AD" clId="Web-{C1B0EA4D-9CC0-01FA-2C2A-20771E35192C}" dt="2025-04-14T02:11:46.196" v="2"/>
      <pc:docMkLst>
        <pc:docMk/>
      </pc:docMkLst>
      <pc:sldChg chg="new">
        <pc:chgData name="Võ Thị Nhung" userId="S::106240138@sv1.dut.udn.vn::4b44cd6f-e1ab-4cce-ae40-dae2b6af6470" providerId="AD" clId="Web-{C1B0EA4D-9CC0-01FA-2C2A-20771E35192C}" dt="2025-04-14T02:11:44.930" v="0"/>
        <pc:sldMkLst>
          <pc:docMk/>
          <pc:sldMk cId="1417742069" sldId="382"/>
        </pc:sldMkLst>
      </pc:sldChg>
      <pc:sldChg chg="new">
        <pc:chgData name="Võ Thị Nhung" userId="S::106240138@sv1.dut.udn.vn::4b44cd6f-e1ab-4cce-ae40-dae2b6af6470" providerId="AD" clId="Web-{C1B0EA4D-9CC0-01FA-2C2A-20771E35192C}" dt="2025-04-14T02:11:45.196" v="1"/>
        <pc:sldMkLst>
          <pc:docMk/>
          <pc:sldMk cId="2743663864" sldId="383"/>
        </pc:sldMkLst>
      </pc:sldChg>
      <pc:sldChg chg="new">
        <pc:chgData name="Võ Thị Nhung" userId="S::106240138@sv1.dut.udn.vn::4b44cd6f-e1ab-4cce-ae40-dae2b6af6470" providerId="AD" clId="Web-{C1B0EA4D-9CC0-01FA-2C2A-20771E35192C}" dt="2025-04-14T02:11:46.196" v="2"/>
        <pc:sldMkLst>
          <pc:docMk/>
          <pc:sldMk cId="1375449056" sldId="384"/>
        </pc:sldMkLst>
      </pc:sldChg>
    </pc:docChg>
  </pc:docChgLst>
  <pc:docChgLst>
    <pc:chgData name="Trần Văn Tám" userId="S::106240145@sv1.dut.udn.vn::d99e4773-105d-424f-af1f-d529cf818fdc" providerId="AD" clId="Web-{3DC810E1-F295-B24D-FD13-565D9692E126}"/>
    <pc:docChg chg="addSld delSld">
      <pc:chgData name="Trần Văn Tám" userId="S::106240145@sv1.dut.udn.vn::d99e4773-105d-424f-af1f-d529cf818fdc" providerId="AD" clId="Web-{3DC810E1-F295-B24D-FD13-565D9692E126}" dt="2025-04-13T11:03:35.038" v="1"/>
      <pc:docMkLst>
        <pc:docMk/>
      </pc:docMkLst>
      <pc:sldChg chg="add del">
        <pc:chgData name="Trần Văn Tám" userId="S::106240145@sv1.dut.udn.vn::d99e4773-105d-424f-af1f-d529cf818fdc" providerId="AD" clId="Web-{3DC810E1-F295-B24D-FD13-565D9692E126}" dt="2025-04-13T11:03:35.038" v="1"/>
        <pc:sldMkLst>
          <pc:docMk/>
          <pc:sldMk cId="2120234234" sldId="302"/>
        </pc:sldMkLst>
      </pc:sldChg>
    </pc:docChg>
  </pc:docChgLst>
  <pc:docChgLst>
    <pc:chgData name="Lê Tấn Minh Long" userId="S::106240283@sv1.dut.udn.vn::87098776-0036-474e-b0ad-58302195453c" providerId="AD" clId="Web-{E603F913-F0F7-1C96-DD72-9ABB4ECBC6A7}"/>
    <pc:docChg chg="sldOrd">
      <pc:chgData name="Lê Tấn Minh Long" userId="S::106240283@sv1.dut.udn.vn::87098776-0036-474e-b0ad-58302195453c" providerId="AD" clId="Web-{E603F913-F0F7-1C96-DD72-9ABB4ECBC6A7}" dt="2025-04-13T16:33:44.160" v="1"/>
      <pc:docMkLst>
        <pc:docMk/>
      </pc:docMkLst>
      <pc:sldChg chg="ord">
        <pc:chgData name="Lê Tấn Minh Long" userId="S::106240283@sv1.dut.udn.vn::87098776-0036-474e-b0ad-58302195453c" providerId="AD" clId="Web-{E603F913-F0F7-1C96-DD72-9ABB4ECBC6A7}" dt="2025-04-13T16:33:44.160" v="1"/>
        <pc:sldMkLst>
          <pc:docMk/>
          <pc:sldMk cId="1650394755" sldId="317"/>
        </pc:sldMkLst>
      </pc:sldChg>
    </pc:docChg>
  </pc:docChgLst>
  <pc:docChgLst>
    <pc:chgData name="Trần Đặng Khánh Duy" userId="S::106240266@sv1.dut.udn.vn::813d59ae-bf96-43bb-8add-67ff4d503af5" providerId="AD" clId="Web-{10032D87-EAA3-C84C-2C65-34B58BFF3E64}"/>
    <pc:docChg chg="modSld">
      <pc:chgData name="Trần Đặng Khánh Duy" userId="S::106240266@sv1.dut.udn.vn::813d59ae-bf96-43bb-8add-67ff4d503af5" providerId="AD" clId="Web-{10032D87-EAA3-C84C-2C65-34B58BFF3E64}" dt="2025-04-13T03:31:08.460" v="0" actId="1076"/>
      <pc:docMkLst>
        <pc:docMk/>
      </pc:docMkLst>
      <pc:sldChg chg="modSp">
        <pc:chgData name="Trần Đặng Khánh Duy" userId="S::106240266@sv1.dut.udn.vn::813d59ae-bf96-43bb-8add-67ff4d503af5" providerId="AD" clId="Web-{10032D87-EAA3-C84C-2C65-34B58BFF3E64}" dt="2025-04-13T03:31:08.460" v="0" actId="1076"/>
        <pc:sldMkLst>
          <pc:docMk/>
          <pc:sldMk cId="2897701104" sldId="321"/>
        </pc:sldMkLst>
        <pc:spChg chg="mod">
          <ac:chgData name="Trần Đặng Khánh Duy" userId="S::106240266@sv1.dut.udn.vn::813d59ae-bf96-43bb-8add-67ff4d503af5" providerId="AD" clId="Web-{10032D87-EAA3-C84C-2C65-34B58BFF3E64}" dt="2025-04-13T03:31:08.460" v="0" actId="1076"/>
          <ac:spMkLst>
            <pc:docMk/>
            <pc:sldMk cId="2897701104" sldId="321"/>
            <ac:spMk id="3" creationId="{7AA433E4-0C8E-A80C-C147-C851AD2F9232}"/>
          </ac:spMkLst>
        </pc:spChg>
      </pc:sldChg>
    </pc:docChg>
  </pc:docChgLst>
  <pc:docChgLst>
    <pc:chgData name="Đào Nguyễn Viết Nam" userId="S::106240081@sv1.dut.udn.vn::262c6ac5-896f-43f9-9f2e-1937433a6f03" providerId="AD" clId="Web-{60168199-A6BE-2515-53AA-1739981CD28A}"/>
    <pc:docChg chg="modSld">
      <pc:chgData name="Đào Nguyễn Viết Nam" userId="S::106240081@sv1.dut.udn.vn::262c6ac5-896f-43f9-9f2e-1937433a6f03" providerId="AD" clId="Web-{60168199-A6BE-2515-53AA-1739981CD28A}" dt="2025-04-13T05:36:10.173" v="2" actId="1076"/>
      <pc:docMkLst>
        <pc:docMk/>
      </pc:docMkLst>
      <pc:sldChg chg="modSp">
        <pc:chgData name="Đào Nguyễn Viết Nam" userId="S::106240081@sv1.dut.udn.vn::262c6ac5-896f-43f9-9f2e-1937433a6f03" providerId="AD" clId="Web-{60168199-A6BE-2515-53AA-1739981CD28A}" dt="2025-04-13T05:36:10.173" v="2" actId="1076"/>
        <pc:sldMkLst>
          <pc:docMk/>
          <pc:sldMk cId="1630167132" sldId="318"/>
        </pc:sldMkLst>
        <pc:spChg chg="mod">
          <ac:chgData name="Đào Nguyễn Viết Nam" userId="S::106240081@sv1.dut.udn.vn::262c6ac5-896f-43f9-9f2e-1937433a6f03" providerId="AD" clId="Web-{60168199-A6BE-2515-53AA-1739981CD28A}" dt="2025-04-13T05:36:10.173" v="2" actId="1076"/>
          <ac:spMkLst>
            <pc:docMk/>
            <pc:sldMk cId="1630167132" sldId="318"/>
            <ac:spMk id="3" creationId="{28E36495-D854-5F2A-856E-1336D9D36F39}"/>
          </ac:spMkLst>
        </pc:spChg>
      </pc:sldChg>
    </pc:docChg>
  </pc:docChgLst>
  <pc:docChgLst>
    <pc:chgData name="Nguyễn Đình Hậu" userId="S::106240116@sv1.dut.udn.vn::c8621ae9-070f-435d-b9d9-04992ef2ca46" providerId="AD" clId="Web-{15B33CFB-5132-BD31-1CC6-D362A7666C8F}"/>
    <pc:docChg chg="modSld">
      <pc:chgData name="Nguyễn Đình Hậu" userId="S::106240116@sv1.dut.udn.vn::c8621ae9-070f-435d-b9d9-04992ef2ca46" providerId="AD" clId="Web-{15B33CFB-5132-BD31-1CC6-D362A7666C8F}" dt="2025-04-12T14:59:31.449" v="1" actId="1076"/>
      <pc:docMkLst>
        <pc:docMk/>
      </pc:docMkLst>
      <pc:sldChg chg="modSp">
        <pc:chgData name="Nguyễn Đình Hậu" userId="S::106240116@sv1.dut.udn.vn::c8621ae9-070f-435d-b9d9-04992ef2ca46" providerId="AD" clId="Web-{15B33CFB-5132-BD31-1CC6-D362A7666C8F}" dt="2025-04-12T14:59:31.449" v="1" actId="1076"/>
        <pc:sldMkLst>
          <pc:docMk/>
          <pc:sldMk cId="3788744314" sldId="287"/>
        </pc:sldMkLst>
        <pc:spChg chg="mod">
          <ac:chgData name="Nguyễn Đình Hậu" userId="S::106240116@sv1.dut.udn.vn::c8621ae9-070f-435d-b9d9-04992ef2ca46" providerId="AD" clId="Web-{15B33CFB-5132-BD31-1CC6-D362A7666C8F}" dt="2025-04-12T14:59:31.449" v="1" actId="1076"/>
          <ac:spMkLst>
            <pc:docMk/>
            <pc:sldMk cId="3788744314" sldId="287"/>
            <ac:spMk id="3" creationId="{62C57C0C-6186-0796-6A4E-7F2E03C24075}"/>
          </ac:spMkLst>
        </pc:spChg>
      </pc:sldChg>
    </pc:docChg>
  </pc:docChgLst>
  <pc:docChgLst>
    <pc:chgData name="Lê Minh Thành" userId="S::106240200@sv1.dut.udn.vn::451f24f0-e78c-4982-b8b9-ed5a5e1a414e" providerId="AD" clId="Web-{40482BE2-8EAA-39EB-3EE6-62D5FA258191}"/>
    <pc:docChg chg="modSld">
      <pc:chgData name="Lê Minh Thành" userId="S::106240200@sv1.dut.udn.vn::451f24f0-e78c-4982-b8b9-ed5a5e1a414e" providerId="AD" clId="Web-{40482BE2-8EAA-39EB-3EE6-62D5FA258191}" dt="2025-04-13T04:46:10.175" v="0" actId="1076"/>
      <pc:docMkLst>
        <pc:docMk/>
      </pc:docMkLst>
      <pc:sldChg chg="modSp">
        <pc:chgData name="Lê Minh Thành" userId="S::106240200@sv1.dut.udn.vn::451f24f0-e78c-4982-b8b9-ed5a5e1a414e" providerId="AD" clId="Web-{40482BE2-8EAA-39EB-3EE6-62D5FA258191}" dt="2025-04-13T04:46:10.175" v="0" actId="1076"/>
        <pc:sldMkLst>
          <pc:docMk/>
          <pc:sldMk cId="2230696456" sldId="272"/>
        </pc:sldMkLst>
        <pc:picChg chg="mod">
          <ac:chgData name="Lê Minh Thành" userId="S::106240200@sv1.dut.udn.vn::451f24f0-e78c-4982-b8b9-ed5a5e1a414e" providerId="AD" clId="Web-{40482BE2-8EAA-39EB-3EE6-62D5FA258191}" dt="2025-04-13T04:46:10.175" v="0" actId="1076"/>
          <ac:picMkLst>
            <pc:docMk/>
            <pc:sldMk cId="2230696456" sldId="272"/>
            <ac:picMk id="5" creationId="{9CA6207C-4AB8-8227-C5FA-2936CD8AC256}"/>
          </ac:picMkLst>
        </pc:picChg>
      </pc:sldChg>
    </pc:docChg>
  </pc:docChgLst>
  <pc:docChgLst>
    <pc:chgData name="Nguyễn Văn Tiến" userId="S::106240099@sv1.dut.udn.vn::fe945dbc-4c36-4ca0-8a10-6ad0dc5afd80" providerId="AD" clId="Web-{4D2357BE-708D-FA93-490D-26DDC72F2853}"/>
    <pc:docChg chg="modSld sldOrd">
      <pc:chgData name="Nguyễn Văn Tiến" userId="S::106240099@sv1.dut.udn.vn::fe945dbc-4c36-4ca0-8a10-6ad0dc5afd80" providerId="AD" clId="Web-{4D2357BE-708D-FA93-490D-26DDC72F2853}" dt="2025-04-13T15:59:35.806" v="3"/>
      <pc:docMkLst>
        <pc:docMk/>
      </pc:docMkLst>
      <pc:sldChg chg="modSp">
        <pc:chgData name="Nguyễn Văn Tiến" userId="S::106240099@sv1.dut.udn.vn::fe945dbc-4c36-4ca0-8a10-6ad0dc5afd80" providerId="AD" clId="Web-{4D2357BE-708D-FA93-490D-26DDC72F2853}" dt="2025-04-13T14:06:36.591" v="0" actId="1076"/>
        <pc:sldMkLst>
          <pc:docMk/>
          <pc:sldMk cId="2783036727" sldId="274"/>
        </pc:sldMkLst>
        <pc:picChg chg="mod">
          <ac:chgData name="Nguyễn Văn Tiến" userId="S::106240099@sv1.dut.udn.vn::fe945dbc-4c36-4ca0-8a10-6ad0dc5afd80" providerId="AD" clId="Web-{4D2357BE-708D-FA93-490D-26DDC72F2853}" dt="2025-04-13T14:06:36.591" v="0" actId="1076"/>
          <ac:picMkLst>
            <pc:docMk/>
            <pc:sldMk cId="2783036727" sldId="274"/>
            <ac:picMk id="5" creationId="{A3E1DDA7-35DF-029D-22DF-0FF51C4EF1E6}"/>
          </ac:picMkLst>
        </pc:picChg>
      </pc:sldChg>
      <pc:sldChg chg="modSp">
        <pc:chgData name="Nguyễn Văn Tiến" userId="S::106240099@sv1.dut.udn.vn::fe945dbc-4c36-4ca0-8a10-6ad0dc5afd80" providerId="AD" clId="Web-{4D2357BE-708D-FA93-490D-26DDC72F2853}" dt="2025-04-13T14:30:22.439" v="1" actId="1076"/>
        <pc:sldMkLst>
          <pc:docMk/>
          <pc:sldMk cId="3788744314" sldId="287"/>
        </pc:sldMkLst>
        <pc:spChg chg="mod">
          <ac:chgData name="Nguyễn Văn Tiến" userId="S::106240099@sv1.dut.udn.vn::fe945dbc-4c36-4ca0-8a10-6ad0dc5afd80" providerId="AD" clId="Web-{4D2357BE-708D-FA93-490D-26DDC72F2853}" dt="2025-04-13T14:30:22.439" v="1" actId="1076"/>
          <ac:spMkLst>
            <pc:docMk/>
            <pc:sldMk cId="3788744314" sldId="287"/>
            <ac:spMk id="3" creationId="{62C57C0C-6186-0796-6A4E-7F2E03C24075}"/>
          </ac:spMkLst>
        </pc:spChg>
      </pc:sldChg>
      <pc:sldChg chg="ord">
        <pc:chgData name="Nguyễn Văn Tiến" userId="S::106240099@sv1.dut.udn.vn::fe945dbc-4c36-4ca0-8a10-6ad0dc5afd80" providerId="AD" clId="Web-{4D2357BE-708D-FA93-490D-26DDC72F2853}" dt="2025-04-13T14:56:14.478" v="2"/>
        <pc:sldMkLst>
          <pc:docMk/>
          <pc:sldMk cId="1630167132" sldId="318"/>
        </pc:sldMkLst>
      </pc:sldChg>
      <pc:sldChg chg="ord">
        <pc:chgData name="Nguyễn Văn Tiến" userId="S::106240099@sv1.dut.udn.vn::fe945dbc-4c36-4ca0-8a10-6ad0dc5afd80" providerId="AD" clId="Web-{4D2357BE-708D-FA93-490D-26DDC72F2853}" dt="2025-04-13T15:59:35.806" v="3"/>
        <pc:sldMkLst>
          <pc:docMk/>
          <pc:sldMk cId="2399067678" sldId="380"/>
        </pc:sldMkLst>
      </pc:sldChg>
    </pc:docChg>
  </pc:docChgLst>
  <pc:docChgLst>
    <pc:chgData name="Nguyễn Đức Hiền" userId="S::106240064@sv1.dut.udn.vn::9c021dc9-5c2f-48e5-8990-a803a7587ae5" providerId="AD" clId="Web-{91678835-94B2-9BFD-252E-3B1CBC9F5BE3}"/>
    <pc:docChg chg="modSld">
      <pc:chgData name="Nguyễn Đức Hiền" userId="S::106240064@sv1.dut.udn.vn::9c021dc9-5c2f-48e5-8990-a803a7587ae5" providerId="AD" clId="Web-{91678835-94B2-9BFD-252E-3B1CBC9F5BE3}" dt="2025-05-27T13:36:24.263" v="2" actId="1076"/>
      <pc:docMkLst>
        <pc:docMk/>
      </pc:docMkLst>
      <pc:sldChg chg="modSp">
        <pc:chgData name="Nguyễn Đức Hiền" userId="S::106240064@sv1.dut.udn.vn::9c021dc9-5c2f-48e5-8990-a803a7587ae5" providerId="AD" clId="Web-{91678835-94B2-9BFD-252E-3B1CBC9F5BE3}" dt="2025-05-27T13:36:24.263" v="2" actId="1076"/>
        <pc:sldMkLst>
          <pc:docMk/>
          <pc:sldMk cId="3788744314" sldId="287"/>
        </pc:sldMkLst>
        <pc:spChg chg="mod">
          <ac:chgData name="Nguyễn Đức Hiền" userId="S::106240064@sv1.dut.udn.vn::9c021dc9-5c2f-48e5-8990-a803a7587ae5" providerId="AD" clId="Web-{91678835-94B2-9BFD-252E-3B1CBC9F5BE3}" dt="2025-05-27T13:36:24.263" v="2" actId="1076"/>
          <ac:spMkLst>
            <pc:docMk/>
            <pc:sldMk cId="3788744314" sldId="287"/>
            <ac:spMk id="3" creationId="{62C57C0C-6186-0796-6A4E-7F2E03C24075}"/>
          </ac:spMkLst>
        </pc:spChg>
      </pc:sldChg>
      <pc:sldChg chg="modSp">
        <pc:chgData name="Nguyễn Đức Hiền" userId="S::106240064@sv1.dut.udn.vn::9c021dc9-5c2f-48e5-8990-a803a7587ae5" providerId="AD" clId="Web-{91678835-94B2-9BFD-252E-3B1CBC9F5BE3}" dt="2025-05-27T13:23:15.329" v="1" actId="1076"/>
        <pc:sldMkLst>
          <pc:docMk/>
          <pc:sldMk cId="2574964528" sldId="289"/>
        </pc:sldMkLst>
        <pc:spChg chg="mod">
          <ac:chgData name="Nguyễn Đức Hiền" userId="S::106240064@sv1.dut.udn.vn::9c021dc9-5c2f-48e5-8990-a803a7587ae5" providerId="AD" clId="Web-{91678835-94B2-9BFD-252E-3B1CBC9F5BE3}" dt="2025-05-27T13:23:15.329" v="1" actId="1076"/>
          <ac:spMkLst>
            <pc:docMk/>
            <pc:sldMk cId="2574964528" sldId="289"/>
            <ac:spMk id="3" creationId="{C46A6281-E1E3-4D9F-E7F3-AF20767593F2}"/>
          </ac:spMkLst>
        </pc:spChg>
      </pc:sldChg>
    </pc:docChg>
  </pc:docChgLst>
  <pc:docChgLst>
    <pc:chgData name="Văn Tiến Mạnh" userId="S::106240027@sv1.dut.udn.vn::8c1280cf-be2a-4cdf-9594-c4c5e8f3ee8d" providerId="AD" clId="Web-{728D5167-8CE0-3BBD-284C-DBDED3A51536}"/>
    <pc:docChg chg="modSld">
      <pc:chgData name="Văn Tiến Mạnh" userId="S::106240027@sv1.dut.udn.vn::8c1280cf-be2a-4cdf-9594-c4c5e8f3ee8d" providerId="AD" clId="Web-{728D5167-8CE0-3BBD-284C-DBDED3A51536}" dt="2025-04-14T03:24:50.834" v="0" actId="1076"/>
      <pc:docMkLst>
        <pc:docMk/>
      </pc:docMkLst>
      <pc:sldChg chg="modSp">
        <pc:chgData name="Văn Tiến Mạnh" userId="S::106240027@sv1.dut.udn.vn::8c1280cf-be2a-4cdf-9594-c4c5e8f3ee8d" providerId="AD" clId="Web-{728D5167-8CE0-3BBD-284C-DBDED3A51536}" dt="2025-04-14T03:24:50.834" v="0" actId="1076"/>
        <pc:sldMkLst>
          <pc:docMk/>
          <pc:sldMk cId="2783036727" sldId="274"/>
        </pc:sldMkLst>
        <pc:picChg chg="mod">
          <ac:chgData name="Văn Tiến Mạnh" userId="S::106240027@sv1.dut.udn.vn::8c1280cf-be2a-4cdf-9594-c4c5e8f3ee8d" providerId="AD" clId="Web-{728D5167-8CE0-3BBD-284C-DBDED3A51536}" dt="2025-04-14T03:24:50.834" v="0" actId="1076"/>
          <ac:picMkLst>
            <pc:docMk/>
            <pc:sldMk cId="2783036727" sldId="274"/>
            <ac:picMk id="5" creationId="{A3E1DDA7-35DF-029D-22DF-0FF51C4EF1E6}"/>
          </ac:picMkLst>
        </pc:picChg>
      </pc:sldChg>
    </pc:docChg>
  </pc:docChgLst>
  <pc:docChgLst>
    <pc:chgData name="Phan Hoàng Việt" userId="27129dbe-2bcb-45e5-b7bd-e24adb65281b" providerId="ADAL" clId="{3A561507-F838-4F85-93D8-7EF85BDC9C69}"/>
    <pc:docChg chg="modSld">
      <pc:chgData name="Phan Hoàng Việt" userId="27129dbe-2bcb-45e5-b7bd-e24adb65281b" providerId="ADAL" clId="{3A561507-F838-4F85-93D8-7EF85BDC9C69}" dt="2025-05-27T15:56:28.898" v="2" actId="21"/>
      <pc:docMkLst>
        <pc:docMk/>
      </pc:docMkLst>
      <pc:sldChg chg="addSp delSp modSp">
        <pc:chgData name="Phan Hoàng Việt" userId="27129dbe-2bcb-45e5-b7bd-e24adb65281b" providerId="ADAL" clId="{3A561507-F838-4F85-93D8-7EF85BDC9C69}" dt="2025-05-27T15:56:28.898" v="2" actId="21"/>
        <pc:sldMkLst>
          <pc:docMk/>
          <pc:sldMk cId="4239582470" sldId="256"/>
        </pc:sldMkLst>
        <pc:spChg chg="add del">
          <ac:chgData name="Phan Hoàng Việt" userId="27129dbe-2bcb-45e5-b7bd-e24adb65281b" providerId="ADAL" clId="{3A561507-F838-4F85-93D8-7EF85BDC9C69}" dt="2025-05-27T15:56:28.898" v="2" actId="21"/>
          <ac:spMkLst>
            <pc:docMk/>
            <pc:sldMk cId="4239582470" sldId="256"/>
            <ac:spMk id="2" creationId="{B66EA3EE-B469-6C1B-BD4C-A7CD35160F8D}"/>
          </ac:spMkLst>
        </pc:spChg>
        <pc:spChg chg="add del">
          <ac:chgData name="Phan Hoàng Việt" userId="27129dbe-2bcb-45e5-b7bd-e24adb65281b" providerId="ADAL" clId="{3A561507-F838-4F85-93D8-7EF85BDC9C69}" dt="2025-05-27T15:56:28.898" v="2" actId="21"/>
          <ac:spMkLst>
            <pc:docMk/>
            <pc:sldMk cId="4239582470" sldId="256"/>
            <ac:spMk id="6" creationId="{1706F240-B9D3-7D31-1EF4-C53A059FEAF4}"/>
          </ac:spMkLst>
        </pc:spChg>
        <pc:spChg chg="add mod">
          <ac:chgData name="Phan Hoàng Việt" userId="27129dbe-2bcb-45e5-b7bd-e24adb65281b" providerId="ADAL" clId="{3A561507-F838-4F85-93D8-7EF85BDC9C69}" dt="2025-05-27T15:54:54.803" v="0" actId="21"/>
          <ac:spMkLst>
            <pc:docMk/>
            <pc:sldMk cId="4239582470" sldId="256"/>
            <ac:spMk id="8" creationId="{F149DBDC-64A8-EA46-F439-A4977D7DB192}"/>
          </ac:spMkLst>
        </pc:spChg>
        <pc:spChg chg="add mod">
          <ac:chgData name="Phan Hoàng Việt" userId="27129dbe-2bcb-45e5-b7bd-e24adb65281b" providerId="ADAL" clId="{3A561507-F838-4F85-93D8-7EF85BDC9C69}" dt="2025-05-27T15:56:28.898" v="2" actId="21"/>
          <ac:spMkLst>
            <pc:docMk/>
            <pc:sldMk cId="4239582470" sldId="256"/>
            <ac:spMk id="9" creationId="{263C7BFF-87BD-C5F8-45B2-BED434CB6F1B}"/>
          </ac:spMkLst>
        </pc:spChg>
        <pc:picChg chg="add del">
          <ac:chgData name="Phan Hoàng Việt" userId="27129dbe-2bcb-45e5-b7bd-e24adb65281b" providerId="ADAL" clId="{3A561507-F838-4F85-93D8-7EF85BDC9C69}" dt="2025-05-27T15:56:28.898" v="2" actId="21"/>
          <ac:picMkLst>
            <pc:docMk/>
            <pc:sldMk cId="4239582470" sldId="256"/>
            <ac:picMk id="4" creationId="{CE1707FD-6AB3-BB37-4273-07D19D94D27E}"/>
          </ac:picMkLst>
        </pc:picChg>
        <pc:picChg chg="add del">
          <ac:chgData name="Phan Hoàng Việt" userId="27129dbe-2bcb-45e5-b7bd-e24adb65281b" providerId="ADAL" clId="{3A561507-F838-4F85-93D8-7EF85BDC9C69}" dt="2025-05-27T15:56:28.898" v="2" actId="21"/>
          <ac:picMkLst>
            <pc:docMk/>
            <pc:sldMk cId="4239582470" sldId="256"/>
            <ac:picMk id="5" creationId="{556F6BB9-02A8-2048-4D20-4100664B2152}"/>
          </ac:picMkLst>
        </pc:picChg>
        <pc:cxnChg chg="add del">
          <ac:chgData name="Phan Hoàng Việt" userId="27129dbe-2bcb-45e5-b7bd-e24adb65281b" providerId="ADAL" clId="{3A561507-F838-4F85-93D8-7EF85BDC9C69}" dt="2025-05-27T15:56:28.898" v="2" actId="21"/>
          <ac:cxnSpMkLst>
            <pc:docMk/>
            <pc:sldMk cId="4239582470" sldId="256"/>
            <ac:cxnSpMk id="7" creationId="{FE3514E1-3309-5EB9-F3D0-CFDE6A1D5892}"/>
          </ac:cxnSpMkLst>
        </pc:cxnChg>
      </pc:sldChg>
    </pc:docChg>
  </pc:docChgLst>
  <pc:docChgLst>
    <pc:chgData name="Lê Thị Tuyết Nhạn" userId="S::106240136@sv1.dut.udn.vn::42d2a19e-7b52-4b99-809f-94d50b2f4cf1" providerId="AD" clId="Web-{BDFC103B-6D3F-033A-0603-A799071085D1}"/>
    <pc:docChg chg="modSld">
      <pc:chgData name="Lê Thị Tuyết Nhạn" userId="S::106240136@sv1.dut.udn.vn::42d2a19e-7b52-4b99-809f-94d50b2f4cf1" providerId="AD" clId="Web-{BDFC103B-6D3F-033A-0603-A799071085D1}" dt="2025-05-29T20:47:09.060" v="2"/>
      <pc:docMkLst>
        <pc:docMk/>
      </pc:docMkLst>
      <pc:sldChg chg="addSp delSp modSp delAnim">
        <pc:chgData name="Lê Thị Tuyết Nhạn" userId="S::106240136@sv1.dut.udn.vn::42d2a19e-7b52-4b99-809f-94d50b2f4cf1" providerId="AD" clId="Web-{BDFC103B-6D3F-033A-0603-A799071085D1}" dt="2025-05-29T20:47:09.060" v="2"/>
        <pc:sldMkLst>
          <pc:docMk/>
          <pc:sldMk cId="1544451283" sldId="299"/>
        </pc:sldMkLst>
        <pc:spChg chg="del">
          <ac:chgData name="Lê Thị Tuyết Nhạn" userId="S::106240136@sv1.dut.udn.vn::42d2a19e-7b52-4b99-809f-94d50b2f4cf1" providerId="AD" clId="Web-{BDFC103B-6D3F-033A-0603-A799071085D1}" dt="2025-05-29T20:47:09.060" v="2"/>
          <ac:spMkLst>
            <pc:docMk/>
            <pc:sldMk cId="1544451283" sldId="299"/>
            <ac:spMk id="3" creationId="{84E7269B-6538-5393-09A6-3EF69F3410E7}"/>
          </ac:spMkLst>
        </pc:spChg>
        <pc:spChg chg="add mod">
          <ac:chgData name="Lê Thị Tuyết Nhạn" userId="S::106240136@sv1.dut.udn.vn::42d2a19e-7b52-4b99-809f-94d50b2f4cf1" providerId="AD" clId="Web-{BDFC103B-6D3F-033A-0603-A799071085D1}" dt="2025-05-29T20:47:09.060" v="2"/>
          <ac:spMkLst>
            <pc:docMk/>
            <pc:sldMk cId="1544451283" sldId="299"/>
            <ac:spMk id="4" creationId="{ECCBCD25-5CB7-AD23-90DF-54E0B52E9270}"/>
          </ac:spMkLst>
        </pc:spChg>
        <pc:spChg chg="del">
          <ac:chgData name="Lê Thị Tuyết Nhạn" userId="S::106240136@sv1.dut.udn.vn::42d2a19e-7b52-4b99-809f-94d50b2f4cf1" providerId="AD" clId="Web-{BDFC103B-6D3F-033A-0603-A799071085D1}" dt="2025-05-29T20:47:09.029" v="0"/>
          <ac:spMkLst>
            <pc:docMk/>
            <pc:sldMk cId="1544451283" sldId="299"/>
            <ac:spMk id="5" creationId="{EBA516E8-2B33-A49C-1511-CD88CDB07B1D}"/>
          </ac:spMkLst>
        </pc:spChg>
        <pc:spChg chg="del">
          <ac:chgData name="Lê Thị Tuyết Nhạn" userId="S::106240136@sv1.dut.udn.vn::42d2a19e-7b52-4b99-809f-94d50b2f4cf1" providerId="AD" clId="Web-{BDFC103B-6D3F-033A-0603-A799071085D1}" dt="2025-05-29T20:47:09.029" v="1"/>
          <ac:spMkLst>
            <pc:docMk/>
            <pc:sldMk cId="1544451283" sldId="299"/>
            <ac:spMk id="6" creationId="{AF33DA02-3A05-B840-0D67-959799889842}"/>
          </ac:spMkLst>
        </pc:spChg>
      </pc:sldChg>
    </pc:docChg>
  </pc:docChgLst>
  <pc:docChgLst>
    <pc:chgData name="Đào Tiến Đạt" userId="S::106240113@sv1.dut.udn.vn::b38f3773-a599-47af-91b4-2a4c639df1e3" providerId="AD" clId="Web-{0CC24685-2C86-5929-B01B-033C8B4A8C81}"/>
    <pc:docChg chg="modSld">
      <pc:chgData name="Đào Tiến Đạt" userId="S::106240113@sv1.dut.udn.vn::b38f3773-a599-47af-91b4-2a4c639df1e3" providerId="AD" clId="Web-{0CC24685-2C86-5929-B01B-033C8B4A8C81}" dt="2025-04-13T14:54:33.026" v="2" actId="1076"/>
      <pc:docMkLst>
        <pc:docMk/>
      </pc:docMkLst>
      <pc:sldChg chg="modSp">
        <pc:chgData name="Đào Tiến Đạt" userId="S::106240113@sv1.dut.udn.vn::b38f3773-a599-47af-91b4-2a4c639df1e3" providerId="AD" clId="Web-{0CC24685-2C86-5929-B01B-033C8B4A8C81}" dt="2025-04-13T14:45:50.676" v="0" actId="1076"/>
        <pc:sldMkLst>
          <pc:docMk/>
          <pc:sldMk cId="88390978" sldId="294"/>
        </pc:sldMkLst>
        <pc:spChg chg="mod">
          <ac:chgData name="Đào Tiến Đạt" userId="S::106240113@sv1.dut.udn.vn::b38f3773-a599-47af-91b4-2a4c639df1e3" providerId="AD" clId="Web-{0CC24685-2C86-5929-B01B-033C8B4A8C81}" dt="2025-04-13T14:45:50.676" v="0" actId="1076"/>
          <ac:spMkLst>
            <pc:docMk/>
            <pc:sldMk cId="88390978" sldId="294"/>
            <ac:spMk id="3" creationId="{B0AE4089-94C9-4704-7F63-D7AFE1C073E1}"/>
          </ac:spMkLst>
        </pc:spChg>
      </pc:sldChg>
      <pc:sldChg chg="modSp">
        <pc:chgData name="Đào Tiến Đạt" userId="S::106240113@sv1.dut.udn.vn::b38f3773-a599-47af-91b4-2a4c639df1e3" providerId="AD" clId="Web-{0CC24685-2C86-5929-B01B-033C8B4A8C81}" dt="2025-04-13T14:54:33.026" v="2" actId="1076"/>
        <pc:sldMkLst>
          <pc:docMk/>
          <pc:sldMk cId="774765291" sldId="306"/>
        </pc:sldMkLst>
        <pc:spChg chg="mod">
          <ac:chgData name="Đào Tiến Đạt" userId="S::106240113@sv1.dut.udn.vn::b38f3773-a599-47af-91b4-2a4c639df1e3" providerId="AD" clId="Web-{0CC24685-2C86-5929-B01B-033C8B4A8C81}" dt="2025-04-13T14:54:33.026" v="2" actId="1076"/>
          <ac:spMkLst>
            <pc:docMk/>
            <pc:sldMk cId="774765291" sldId="306"/>
            <ac:spMk id="3" creationId="{D05128A0-7202-26C9-A929-2E3B3F5CD3AD}"/>
          </ac:spMkLst>
        </pc:spChg>
      </pc:sldChg>
    </pc:docChg>
  </pc:docChgLst>
  <pc:docChgLst>
    <pc:chgData name="Đào Tiến Đạt" userId="S::106240113@sv1.dut.udn.vn::b38f3773-a599-47af-91b4-2a4c639df1e3" providerId="AD" clId="Web-{9255F44D-0FD0-561F-104B-CFEC4076CF9B}"/>
    <pc:docChg chg="delSld">
      <pc:chgData name="Đào Tiến Đạt" userId="S::106240113@sv1.dut.udn.vn::b38f3773-a599-47af-91b4-2a4c639df1e3" providerId="AD" clId="Web-{9255F44D-0FD0-561F-104B-CFEC4076CF9B}" dt="2025-04-14T03:12:48.833" v="2"/>
      <pc:docMkLst>
        <pc:docMk/>
      </pc:docMkLst>
      <pc:sldChg chg="del">
        <pc:chgData name="Đào Tiến Đạt" userId="S::106240113@sv1.dut.udn.vn::b38f3773-a599-47af-91b4-2a4c639df1e3" providerId="AD" clId="Web-{9255F44D-0FD0-561F-104B-CFEC4076CF9B}" dt="2025-04-14T03:12:43.614" v="0"/>
        <pc:sldMkLst>
          <pc:docMk/>
          <pc:sldMk cId="1417742069" sldId="382"/>
        </pc:sldMkLst>
      </pc:sldChg>
      <pc:sldChg chg="del">
        <pc:chgData name="Đào Tiến Đạt" userId="S::106240113@sv1.dut.udn.vn::b38f3773-a599-47af-91b4-2a4c639df1e3" providerId="AD" clId="Web-{9255F44D-0FD0-561F-104B-CFEC4076CF9B}" dt="2025-04-14T03:12:46.614" v="1"/>
        <pc:sldMkLst>
          <pc:docMk/>
          <pc:sldMk cId="2743663864" sldId="383"/>
        </pc:sldMkLst>
      </pc:sldChg>
      <pc:sldChg chg="del">
        <pc:chgData name="Đào Tiến Đạt" userId="S::106240113@sv1.dut.udn.vn::b38f3773-a599-47af-91b4-2a4c639df1e3" providerId="AD" clId="Web-{9255F44D-0FD0-561F-104B-CFEC4076CF9B}" dt="2025-04-14T03:12:48.833" v="2"/>
        <pc:sldMkLst>
          <pc:docMk/>
          <pc:sldMk cId="1375449056" sldId="384"/>
        </pc:sldMkLst>
      </pc:sldChg>
    </pc:docChg>
  </pc:docChgLst>
  <pc:docChgLst>
    <pc:chgData name="Vũ Thanh Tùng" userId="S::106210107@sv1.dut.udn.vn::6405aeee-90a5-4ab0-8e55-aae84924b016" providerId="AD" clId="Web-{046D04EE-CC81-EF36-6271-6EEFA3A8213B}"/>
    <pc:docChg chg="modSld">
      <pc:chgData name="Vũ Thanh Tùng" userId="S::106210107@sv1.dut.udn.vn::6405aeee-90a5-4ab0-8e55-aae84924b016" providerId="AD" clId="Web-{046D04EE-CC81-EF36-6271-6EEFA3A8213B}" dt="2025-04-13T10:05:07.158" v="0" actId="1076"/>
      <pc:docMkLst>
        <pc:docMk/>
      </pc:docMkLst>
      <pc:sldChg chg="modSp">
        <pc:chgData name="Vũ Thanh Tùng" userId="S::106210107@sv1.dut.udn.vn::6405aeee-90a5-4ab0-8e55-aae84924b016" providerId="AD" clId="Web-{046D04EE-CC81-EF36-6271-6EEFA3A8213B}" dt="2025-04-13T10:05:07.158" v="0" actId="1076"/>
        <pc:sldMkLst>
          <pc:docMk/>
          <pc:sldMk cId="2120234234" sldId="302"/>
        </pc:sldMkLst>
        <pc:spChg chg="mod">
          <ac:chgData name="Vũ Thanh Tùng" userId="S::106210107@sv1.dut.udn.vn::6405aeee-90a5-4ab0-8e55-aae84924b016" providerId="AD" clId="Web-{046D04EE-CC81-EF36-6271-6EEFA3A8213B}" dt="2025-04-13T10:05:07.158" v="0" actId="1076"/>
          <ac:spMkLst>
            <pc:docMk/>
            <pc:sldMk cId="2120234234" sldId="302"/>
            <ac:spMk id="3" creationId="{E8CCD943-ABE2-60F6-9D50-28F071B5AB9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3899-E85C-66F9-43A9-906AF84124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C38875-0237-9998-3A5B-64411E1E7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01AA8D-8F69-106E-92AF-A7A03E04B11E}"/>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5" name="Footer Placeholder 4">
            <a:extLst>
              <a:ext uri="{FF2B5EF4-FFF2-40B4-BE49-F238E27FC236}">
                <a16:creationId xmlns:a16="http://schemas.microsoft.com/office/drawing/2014/main" id="{68FF2936-5875-DDAF-EBAE-5CA62472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874E-7EC3-CF0A-6A39-9B2E48C7AC61}"/>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1817787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8701-74F4-A958-3E71-E1D0DD8EB0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8E6B2-C9BB-090D-4E32-4AD40CD6FB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FB45B-1B3E-D463-7241-8F7FDC583D4E}"/>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5" name="Footer Placeholder 4">
            <a:extLst>
              <a:ext uri="{FF2B5EF4-FFF2-40B4-BE49-F238E27FC236}">
                <a16:creationId xmlns:a16="http://schemas.microsoft.com/office/drawing/2014/main" id="{DFBE2209-AF6F-3205-9EE1-9F0453716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A0EC5-B581-1563-229A-E084599926A8}"/>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871943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5B8CB3-4B7A-86C8-3D23-F36406CD5C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CF3058-036A-3D6E-1356-271F1C45B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5FC60-B8B0-C02B-BC02-40260B9E3135}"/>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5" name="Footer Placeholder 4">
            <a:extLst>
              <a:ext uri="{FF2B5EF4-FFF2-40B4-BE49-F238E27FC236}">
                <a16:creationId xmlns:a16="http://schemas.microsoft.com/office/drawing/2014/main" id="{C5D7363A-AEA2-6BDF-5857-3FFB8614E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7BAC9-FCC7-8591-8F2E-81587595DD1D}"/>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1464432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9A48-16AC-13DA-161A-EC46E68635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6C60A-430F-1BE4-2C40-40C5FF996C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4AC4F-87F1-4E04-45A8-68533031380A}"/>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5" name="Footer Placeholder 4">
            <a:extLst>
              <a:ext uri="{FF2B5EF4-FFF2-40B4-BE49-F238E27FC236}">
                <a16:creationId xmlns:a16="http://schemas.microsoft.com/office/drawing/2014/main" id="{D90EAA40-18C2-6EB5-424F-235C748C0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AA6AB-4369-301D-8390-ABD66C3E25D9}"/>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20186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6F00-632F-47A3-C6EF-7929074A2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78B711-477A-A460-1E62-7907973EC5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3D922F-4463-EC55-CE32-54EDED0A1E00}"/>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5" name="Footer Placeholder 4">
            <a:extLst>
              <a:ext uri="{FF2B5EF4-FFF2-40B4-BE49-F238E27FC236}">
                <a16:creationId xmlns:a16="http://schemas.microsoft.com/office/drawing/2014/main" id="{9802AE3E-2A2C-2D9E-033A-317F594D5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B3660-FBA1-2E05-3C81-16277A7A051B}"/>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2060896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FC8B-925B-4CD4-3ECB-2AAD95B32C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630E10-F49A-858A-52F7-526D475C02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44AB4C-29D1-C4E6-6D80-705C7A0295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32122C-9B29-DF43-79BB-4722B4F01385}"/>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6" name="Footer Placeholder 5">
            <a:extLst>
              <a:ext uri="{FF2B5EF4-FFF2-40B4-BE49-F238E27FC236}">
                <a16:creationId xmlns:a16="http://schemas.microsoft.com/office/drawing/2014/main" id="{76012F27-D3A5-948A-7B60-BCAEACA543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63AED-E1CA-190A-A1F3-46BD962C8DE4}"/>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383664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BF4BE-499B-ABBB-0CAA-31E8D32120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FB4DF9-2D7B-16E2-63AD-0E7482C116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2E887-E45F-2E22-DDA0-6F8792FB64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B9CF74-BE7B-277D-EBF7-36021D7C7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E4C91C-0828-0179-8459-2B79249898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B3509C-6976-3DCE-32F1-DF7F241F8602}"/>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8" name="Footer Placeholder 7">
            <a:extLst>
              <a:ext uri="{FF2B5EF4-FFF2-40B4-BE49-F238E27FC236}">
                <a16:creationId xmlns:a16="http://schemas.microsoft.com/office/drawing/2014/main" id="{DD01304F-50DF-DAA9-3630-F1B38FCAF9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2586FE-2406-2D8C-72ED-3AAEDA9E832A}"/>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4060351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BAE40-E514-867D-67A5-8CD89438FA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37D17B-192E-8C46-4C55-FFA576A3CE2D}"/>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4" name="Footer Placeholder 3">
            <a:extLst>
              <a:ext uri="{FF2B5EF4-FFF2-40B4-BE49-F238E27FC236}">
                <a16:creationId xmlns:a16="http://schemas.microsoft.com/office/drawing/2014/main" id="{F24CC930-7A4B-7291-77B7-1D421EA4BE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A3173-B919-5133-52CC-5F31DD01F427}"/>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1615203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61307-3760-7239-79C7-5270A9AD9661}"/>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3" name="Footer Placeholder 2">
            <a:extLst>
              <a:ext uri="{FF2B5EF4-FFF2-40B4-BE49-F238E27FC236}">
                <a16:creationId xmlns:a16="http://schemas.microsoft.com/office/drawing/2014/main" id="{69A80851-8133-DA8C-9ACA-DF8620CDAA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B8C0B7-189F-7621-EDA5-50F7BF2A4B28}"/>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1859101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7C7A-825E-FFAA-1A24-763B89A1D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09FE12-3FEA-2987-37C5-252285699C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082346-B83B-0088-5103-9FCB3FC19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33151-2182-453C-EB4C-11E4FAF83E5E}"/>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6" name="Footer Placeholder 5">
            <a:extLst>
              <a:ext uri="{FF2B5EF4-FFF2-40B4-BE49-F238E27FC236}">
                <a16:creationId xmlns:a16="http://schemas.microsoft.com/office/drawing/2014/main" id="{AC3DAB5D-703A-C67B-3225-262FA34B6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70717-B193-3E4F-AFFC-FC8ECA654728}"/>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76638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2288A-9CFA-78C6-1CE5-09AF4CA3FB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3BDEDE-BE91-50B1-0C2C-111A20D4EA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8EB4B3-C507-9842-1C7E-7BAF5C636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4C613-342A-95A6-3794-163DC016883F}"/>
              </a:ext>
            </a:extLst>
          </p:cNvPr>
          <p:cNvSpPr>
            <a:spLocks noGrp="1"/>
          </p:cNvSpPr>
          <p:nvPr>
            <p:ph type="dt" sz="half" idx="10"/>
          </p:nvPr>
        </p:nvSpPr>
        <p:spPr/>
        <p:txBody>
          <a:bodyPr/>
          <a:lstStyle/>
          <a:p>
            <a:fld id="{435DD815-D8B8-4386-9E34-26CDA66F41CA}" type="datetimeFigureOut">
              <a:rPr lang="en-US" smtClean="0"/>
              <a:t>5/29/2025</a:t>
            </a:fld>
            <a:endParaRPr lang="en-US"/>
          </a:p>
        </p:txBody>
      </p:sp>
      <p:sp>
        <p:nvSpPr>
          <p:cNvPr id="6" name="Footer Placeholder 5">
            <a:extLst>
              <a:ext uri="{FF2B5EF4-FFF2-40B4-BE49-F238E27FC236}">
                <a16:creationId xmlns:a16="http://schemas.microsoft.com/office/drawing/2014/main" id="{AAA58710-CE83-13B3-32D9-48E1B94EB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91B06-110B-E44D-726C-CF32326A7780}"/>
              </a:ext>
            </a:extLst>
          </p:cNvPr>
          <p:cNvSpPr>
            <a:spLocks noGrp="1"/>
          </p:cNvSpPr>
          <p:nvPr>
            <p:ph type="sldNum" sz="quarter" idx="12"/>
          </p:nvPr>
        </p:nvSpPr>
        <p:spPr/>
        <p:txBody>
          <a:bodyPr/>
          <a:lstStyle/>
          <a:p>
            <a:fld id="{8BC2926D-1486-4ED0-BEF5-E480686DCBCC}" type="slidenum">
              <a:rPr lang="en-US" smtClean="0"/>
              <a:t>‹#›</a:t>
            </a:fld>
            <a:endParaRPr lang="en-US"/>
          </a:p>
        </p:txBody>
      </p:sp>
    </p:spTree>
    <p:extLst>
      <p:ext uri="{BB962C8B-B14F-4D97-AF65-F5344CB8AC3E}">
        <p14:creationId xmlns:p14="http://schemas.microsoft.com/office/powerpoint/2010/main" val="332430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80D1FA-3445-942B-0CB7-91B09386CCF4}"/>
              </a:ext>
            </a:extLst>
          </p:cNvPr>
          <p:cNvSpPr>
            <a:spLocks noGrp="1"/>
          </p:cNvSpPr>
          <p:nvPr>
            <p:ph type="title"/>
          </p:nvPr>
        </p:nvSpPr>
        <p:spPr>
          <a:xfrm>
            <a:off x="838200" y="464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CA4D8-5AA5-C1DD-B958-F28B27C21A38}"/>
              </a:ext>
            </a:extLst>
          </p:cNvPr>
          <p:cNvSpPr>
            <a:spLocks noGrp="1"/>
          </p:cNvSpPr>
          <p:nvPr>
            <p:ph type="body" idx="1"/>
          </p:nvPr>
        </p:nvSpPr>
        <p:spPr>
          <a:xfrm>
            <a:off x="838200" y="1330206"/>
            <a:ext cx="10515600" cy="48467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5ACBF-8F00-18ED-ADDC-07BE1925D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5DD815-D8B8-4386-9E34-26CDA66F41CA}" type="datetimeFigureOut">
              <a:rPr lang="en-US" smtClean="0"/>
              <a:t>5/29/2025</a:t>
            </a:fld>
            <a:endParaRPr lang="en-US"/>
          </a:p>
        </p:txBody>
      </p:sp>
      <p:sp>
        <p:nvSpPr>
          <p:cNvPr id="5" name="Footer Placeholder 4">
            <a:extLst>
              <a:ext uri="{FF2B5EF4-FFF2-40B4-BE49-F238E27FC236}">
                <a16:creationId xmlns:a16="http://schemas.microsoft.com/office/drawing/2014/main" id="{CAA8A3E1-8A0C-3109-9EDB-90617B130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16D4358-1758-2E9A-0F00-0642AD501F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2926D-1486-4ED0-BEF5-E480686DCBCC}" type="slidenum">
              <a:rPr lang="en-US" smtClean="0"/>
              <a:t>‹#›</a:t>
            </a:fld>
            <a:endParaRPr lang="en-US"/>
          </a:p>
        </p:txBody>
      </p:sp>
      <p:sp>
        <p:nvSpPr>
          <p:cNvPr id="7" name="TextBox 6">
            <a:extLst>
              <a:ext uri="{FF2B5EF4-FFF2-40B4-BE49-F238E27FC236}">
                <a16:creationId xmlns:a16="http://schemas.microsoft.com/office/drawing/2014/main" id="{249A6715-7BE4-A212-C4F2-82F63BB762B7}"/>
              </a:ext>
            </a:extLst>
          </p:cNvPr>
          <p:cNvSpPr txBox="1"/>
          <p:nvPr userDrawn="1"/>
        </p:nvSpPr>
        <p:spPr>
          <a:xfrm rot="19144997">
            <a:off x="2071501" y="2157897"/>
            <a:ext cx="8048998" cy="2215991"/>
          </a:xfrm>
          <a:prstGeom prst="rect">
            <a:avLst/>
          </a:prstGeom>
          <a:noFill/>
        </p:spPr>
        <p:txBody>
          <a:bodyPr wrap="none" rtlCol="0">
            <a:spAutoFit/>
          </a:bodyPr>
          <a:lstStyle/>
          <a:p>
            <a:r>
              <a:rPr lang="en-US" sz="13800" b="1">
                <a:solidFill>
                  <a:schemeClr val="bg1">
                    <a:lumMod val="85000"/>
                  </a:schemeClr>
                </a:solidFill>
                <a:latin typeface="Times New Roman" panose="02020603050405020304" pitchFamily="18" charset="0"/>
                <a:cs typeface="Times New Roman" panose="02020603050405020304" pitchFamily="18" charset="0"/>
              </a:rPr>
              <a:t>ETE-DUT</a:t>
            </a:r>
          </a:p>
        </p:txBody>
      </p:sp>
    </p:spTree>
    <p:extLst>
      <p:ext uri="{BB962C8B-B14F-4D97-AF65-F5344CB8AC3E}">
        <p14:creationId xmlns:p14="http://schemas.microsoft.com/office/powerpoint/2010/main" val="297091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87092B-5350-5A54-ADC7-839D8B8C177B}"/>
              </a:ext>
            </a:extLst>
          </p:cNvPr>
          <p:cNvSpPr>
            <a:spLocks noGrp="1"/>
          </p:cNvSpPr>
          <p:nvPr>
            <p:ph type="subTitle" idx="1"/>
          </p:nvPr>
        </p:nvSpPr>
        <p:spPr>
          <a:xfrm>
            <a:off x="1524000" y="4440025"/>
            <a:ext cx="9144000" cy="1251408"/>
          </a:xfrm>
        </p:spPr>
        <p:txBody>
          <a:bodyPr/>
          <a:lstStyle/>
          <a:p>
            <a:pPr algn="r"/>
            <a:r>
              <a:rPr lang="en-US" b="1"/>
              <a:t>PGS.TS. Phan Trần Đăng Khoa</a:t>
            </a:r>
          </a:p>
        </p:txBody>
      </p:sp>
      <p:sp>
        <p:nvSpPr>
          <p:cNvPr id="9" name="Title 8">
            <a:extLst>
              <a:ext uri="{FF2B5EF4-FFF2-40B4-BE49-F238E27FC236}">
                <a16:creationId xmlns:a16="http://schemas.microsoft.com/office/drawing/2014/main" id="{263C7BFF-87BD-C5F8-45B2-BED434CB6F1B}"/>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4239582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77B3-0043-CA00-8108-D81977ADA3BB}"/>
              </a:ext>
            </a:extLst>
          </p:cNvPr>
          <p:cNvSpPr>
            <a:spLocks noGrp="1"/>
          </p:cNvSpPr>
          <p:nvPr>
            <p:ph type="title"/>
          </p:nvPr>
        </p:nvSpPr>
        <p:spPr/>
        <p:txBody>
          <a:bodyPr/>
          <a:lstStyle/>
          <a:p>
            <a:r>
              <a:rPr lang="en-US"/>
              <a:t>1.1.5 Mạng tinh thể</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0CDF5E-5394-162C-FE58-76C7880C12D5}"/>
                  </a:ext>
                </a:extLst>
              </p:cNvPr>
              <p:cNvSpPr>
                <a:spLocks noGrp="1"/>
              </p:cNvSpPr>
              <p:nvPr>
                <p:ph idx="1"/>
              </p:nvPr>
            </p:nvSpPr>
            <p:spPr>
              <a:xfrm>
                <a:off x="467497" y="1330206"/>
                <a:ext cx="10515600" cy="4846757"/>
              </a:xfrm>
            </p:spPr>
            <p:txBody>
              <a:bodyPr/>
              <a:lstStyle/>
              <a:p>
                <a:r>
                  <a:rPr lang="vi-VN" dirty="0"/>
                  <a:t>Các nguyên tử liên kết với nhau bằng liên kết cộng hóa trị và hình</a:t>
                </a:r>
                <a:r>
                  <a:rPr lang="en-US" dirty="0"/>
                  <a:t> </a:t>
                </a:r>
                <a:r>
                  <a:rPr lang="vi-VN" dirty="0"/>
                  <a:t>thành nên cấu trúc có tính tuần hoàn, được gọi là cấu trúc tinh thể.</a:t>
                </a:r>
              </a:p>
              <a:p>
                <a:r>
                  <a:rPr lang="vi-VN" dirty="0"/>
                  <a:t>Mật độ nguyên tử Si trong mạng tinh thể vào khoảng </a:t>
                </a:r>
                <a14:m>
                  <m:oMath xmlns:m="http://schemas.openxmlformats.org/officeDocument/2006/math">
                    <m:r>
                      <a:rPr lang="vi-VN" i="1" smtClean="0">
                        <a:latin typeface="Cambria Math" panose="02040503050406030204" pitchFamily="18" charset="0"/>
                      </a:rPr>
                      <m:t>5</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vi-VN" i="1" smtClean="0">
                            <a:latin typeface="Cambria Math" panose="02040503050406030204" pitchFamily="18" charset="0"/>
                          </a:rPr>
                          <m:t>10</m:t>
                        </m:r>
                      </m:e>
                      <m:sup>
                        <m:r>
                          <a:rPr lang="vi-VN" i="1" smtClean="0">
                            <a:latin typeface="Cambria Math" panose="02040503050406030204" pitchFamily="18" charset="0"/>
                          </a:rPr>
                          <m:t>22</m:t>
                        </m:r>
                      </m:sup>
                    </m:sSup>
                    <m:r>
                      <a:rPr lang="vi-VN" i="1" smtClean="0">
                        <a:latin typeface="Cambria Math" panose="02040503050406030204" pitchFamily="18" charset="0"/>
                      </a:rPr>
                      <m:t> </m:t>
                    </m:r>
                    <m:r>
                      <a:rPr lang="vi-VN" i="1" smtClean="0">
                        <a:latin typeface="Cambria Math" panose="02040503050406030204" pitchFamily="18" charset="0"/>
                      </a:rPr>
                      <m:t>𝑐</m:t>
                    </m:r>
                    <m:sSup>
                      <m:sSupPr>
                        <m:ctrlPr>
                          <a:rPr lang="en-US" b="0" i="1" smtClean="0">
                            <a:latin typeface="Cambria Math" panose="02040503050406030204" pitchFamily="18" charset="0"/>
                          </a:rPr>
                        </m:ctrlPr>
                      </m:sSupPr>
                      <m:e>
                        <m:r>
                          <a:rPr lang="vi-VN" i="1" smtClean="0">
                            <a:latin typeface="Cambria Math" panose="02040503050406030204" pitchFamily="18" charset="0"/>
                          </a:rPr>
                          <m:t>𝑚</m:t>
                        </m:r>
                      </m:e>
                      <m:sup>
                        <m:r>
                          <a:rPr lang="vi-VN" i="1" smtClean="0">
                            <a:latin typeface="Cambria Math" panose="02040503050406030204" pitchFamily="18" charset="0"/>
                          </a:rPr>
                          <m:t>−3</m:t>
                        </m:r>
                      </m:sup>
                    </m:sSup>
                  </m:oMath>
                </a14:m>
                <a:r>
                  <a:rPr lang="vi-VN" dirty="0"/>
                  <a:t>.</a:t>
                </a:r>
              </a:p>
              <a:p>
                <a:endParaRPr lang="en-US" dirty="0"/>
              </a:p>
            </p:txBody>
          </p:sp>
        </mc:Choice>
        <mc:Fallback xmlns="">
          <p:sp>
            <p:nvSpPr>
              <p:cNvPr id="3" name="Content Placeholder 2">
                <a:extLst>
                  <a:ext uri="{FF2B5EF4-FFF2-40B4-BE49-F238E27FC236}">
                    <a16:creationId xmlns:a16="http://schemas.microsoft.com/office/drawing/2014/main" id="{E60CDF5E-5394-162C-FE58-76C7880C12D5}"/>
                  </a:ext>
                </a:extLst>
              </p:cNvPr>
              <p:cNvSpPr>
                <a:spLocks noGrp="1" noRot="1" noChangeAspect="1" noMove="1" noResize="1" noEditPoints="1" noAdjustHandles="1" noChangeArrowheads="1" noChangeShapeType="1" noTextEdit="1"/>
              </p:cNvSpPr>
              <p:nvPr>
                <p:ph idx="1"/>
              </p:nvPr>
            </p:nvSpPr>
            <p:spPr>
              <a:xfrm>
                <a:off x="467497" y="1330206"/>
                <a:ext cx="10515600" cy="4846757"/>
              </a:xfrm>
              <a:blipFill>
                <a:blip r:embed="rId2"/>
                <a:stretch>
                  <a:fillRect l="-1043" t="-2138" r="-11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EA5F4E7-EB00-BAC4-9D85-A68FE7505F68}"/>
              </a:ext>
            </a:extLst>
          </p:cNvPr>
          <p:cNvPicPr>
            <a:picLocks noChangeAspect="1"/>
          </p:cNvPicPr>
          <p:nvPr/>
        </p:nvPicPr>
        <p:blipFill>
          <a:blip r:embed="rId3"/>
          <a:stretch>
            <a:fillRect/>
          </a:stretch>
        </p:blipFill>
        <p:spPr>
          <a:xfrm>
            <a:off x="471340" y="2780395"/>
            <a:ext cx="11249320" cy="3396568"/>
          </a:xfrm>
          <a:prstGeom prst="rect">
            <a:avLst/>
          </a:prstGeom>
        </p:spPr>
      </p:pic>
    </p:spTree>
    <p:extLst>
      <p:ext uri="{BB962C8B-B14F-4D97-AF65-F5344CB8AC3E}">
        <p14:creationId xmlns:p14="http://schemas.microsoft.com/office/powerpoint/2010/main" val="244211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F807F-DD7F-59B8-A594-718D6001DA8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7C70F9-E886-1361-0D2A-23DE97CA55CB}"/>
              </a:ext>
            </a:extLst>
          </p:cNvPr>
          <p:cNvSpPr>
            <a:spLocks noGrp="1"/>
          </p:cNvSpPr>
          <p:nvPr>
            <p:ph idx="1"/>
          </p:nvPr>
        </p:nvSpPr>
        <p:spPr>
          <a:xfrm>
            <a:off x="838200" y="546755"/>
            <a:ext cx="10629507" cy="6221690"/>
          </a:xfrm>
        </p:spPr>
        <p:txBody>
          <a:bodyPr>
            <a:normAutofit/>
          </a:bodyPr>
          <a:lstStyle/>
          <a:p>
            <a:pPr>
              <a:lnSpc>
                <a:spcPct val="115000"/>
              </a:lnSpc>
              <a:spcBef>
                <a:spcPts val="300"/>
              </a:spcBef>
              <a:spcAft>
                <a:spcPts val="300"/>
              </a:spcAft>
            </a:pPr>
            <a:r>
              <a:rPr lang="en-US" kern="100">
                <a:ea typeface="Aptos" panose="020B0004020202020204" pitchFamily="34" charset="0"/>
              </a:rPr>
              <a:t>Hình chiếu từ trên xuống của diode tiếp giáp pn.</a:t>
            </a:r>
          </a:p>
        </p:txBody>
      </p:sp>
      <p:pic>
        <p:nvPicPr>
          <p:cNvPr id="2" name="Picture 1" descr="A diagram of contact lenses&#10;&#10;Description automatically generated">
            <a:extLst>
              <a:ext uri="{FF2B5EF4-FFF2-40B4-BE49-F238E27FC236}">
                <a16:creationId xmlns:a16="http://schemas.microsoft.com/office/drawing/2014/main" id="{E770E7F4-AC47-90AA-D4B8-C0F350A38FF2}"/>
              </a:ext>
            </a:extLst>
          </p:cNvPr>
          <p:cNvPicPr>
            <a:picLocks noChangeAspect="1"/>
          </p:cNvPicPr>
          <p:nvPr/>
        </p:nvPicPr>
        <p:blipFill>
          <a:blip r:embed="rId2"/>
          <a:stretch>
            <a:fillRect/>
          </a:stretch>
        </p:blipFill>
        <p:spPr>
          <a:xfrm>
            <a:off x="3690754" y="1692530"/>
            <a:ext cx="4810491" cy="3020452"/>
          </a:xfrm>
          <a:prstGeom prst="rect">
            <a:avLst/>
          </a:prstGeom>
        </p:spPr>
      </p:pic>
    </p:spTree>
    <p:extLst>
      <p:ext uri="{BB962C8B-B14F-4D97-AF65-F5344CB8AC3E}">
        <p14:creationId xmlns:p14="http://schemas.microsoft.com/office/powerpoint/2010/main" val="25225869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EB3E2-BEBA-B5E8-57D8-E535EF0D2B3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6EE95F-CBD3-ED1E-D369-F38A3F11ECCB}"/>
              </a:ext>
            </a:extLst>
          </p:cNvPr>
          <p:cNvSpPr>
            <a:spLocks noGrp="1"/>
          </p:cNvSpPr>
          <p:nvPr>
            <p:ph idx="1"/>
          </p:nvPr>
        </p:nvSpPr>
        <p:spPr>
          <a:xfrm>
            <a:off x="838200" y="546755"/>
            <a:ext cx="10629507" cy="6221690"/>
          </a:xfrm>
        </p:spPr>
        <p:txBody>
          <a:bodyPr>
            <a:normAutofit/>
          </a:bodyPr>
          <a:lstStyle/>
          <a:p>
            <a:pPr marL="0" indent="0">
              <a:lnSpc>
                <a:spcPct val="115000"/>
              </a:lnSpc>
              <a:spcBef>
                <a:spcPts val="300"/>
              </a:spcBef>
              <a:spcAft>
                <a:spcPts val="300"/>
              </a:spcAft>
              <a:buNone/>
            </a:pPr>
            <a:r>
              <a:rPr lang="en-US" sz="2800" b="1" kern="100" cap="small">
                <a:effectLst/>
                <a:latin typeface="Times New Roman" panose="02020603050405020304" pitchFamily="18" charset="0"/>
                <a:ea typeface="Aptos" panose="020B0004020202020204" pitchFamily="34" charset="0"/>
                <a:cs typeface="Times New Roman" panose="02020603050405020304" pitchFamily="18" charset="0"/>
              </a:rPr>
              <a:t>Bài tập:</a:t>
            </a:r>
          </a:p>
          <a:p>
            <a:pPr marL="0" indent="0">
              <a:lnSpc>
                <a:spcPct val="115000"/>
              </a:lnSpc>
              <a:spcBef>
                <a:spcPts val="300"/>
              </a:spcBef>
              <a:spcAft>
                <a:spcPts val="300"/>
              </a:spcAft>
              <a:buNone/>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Hãy vẽ mặt cắt của diode tiếp giáp pn</a:t>
            </a:r>
            <a:r>
              <a:rPr lang="en-US" sz="2800" kern="10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a:effectLst/>
                <a:latin typeface="Times New Roman" panose="02020603050405020304" pitchFamily="18" charset="0"/>
                <a:ea typeface="Aptos" panose="020B0004020202020204" pitchFamily="34" charset="0"/>
                <a:cs typeface="Times New Roman" panose="02020603050405020304" pitchFamily="18" charset="0"/>
              </a:rPr>
              <a:t>nếu quá trình chế tạo sử dụng đế bán dẫn loại p thay vì loại n.</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Bef>
                <a:spcPts val="300"/>
              </a:spcBef>
              <a:spcAft>
                <a:spcPts val="300"/>
              </a:spcAft>
              <a:buNone/>
            </a:pPr>
            <a:endParaRPr lang="en-US" kern="100">
              <a:ea typeface="Aptos" panose="020B0004020202020204" pitchFamily="34" charset="0"/>
            </a:endParaRPr>
          </a:p>
          <a:p>
            <a:pPr marL="0" indent="0">
              <a:lnSpc>
                <a:spcPct val="115000"/>
              </a:lnSpc>
              <a:spcBef>
                <a:spcPts val="300"/>
              </a:spcBef>
              <a:spcAft>
                <a:spcPts val="300"/>
              </a:spcAft>
              <a:buNone/>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873214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EEF4-506C-BF4A-8753-160CA82F39F1}"/>
              </a:ext>
            </a:extLst>
          </p:cNvPr>
          <p:cNvSpPr>
            <a:spLocks noGrp="1"/>
          </p:cNvSpPr>
          <p:nvPr>
            <p:ph type="title"/>
          </p:nvPr>
        </p:nvSpPr>
        <p:spPr/>
        <p:txBody>
          <a:bodyPr/>
          <a:lstStyle/>
          <a:p>
            <a:r>
              <a:rPr lang="en-US" b="1"/>
              <a:t>BÀI TẬP</a:t>
            </a:r>
          </a:p>
        </p:txBody>
      </p:sp>
      <p:sp>
        <p:nvSpPr>
          <p:cNvPr id="3" name="Content Placeholder 2">
            <a:extLst>
              <a:ext uri="{FF2B5EF4-FFF2-40B4-BE49-F238E27FC236}">
                <a16:creationId xmlns:a16="http://schemas.microsoft.com/office/drawing/2014/main" id="{232F8EB9-3540-8D4C-3B67-A2E9465A39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6843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0BF7AB-55DF-0521-5F1F-EF7ED7A214F2}"/>
                  </a:ext>
                </a:extLst>
              </p:cNvPr>
              <p:cNvSpPr>
                <a:spLocks noGrp="1"/>
              </p:cNvSpPr>
              <p:nvPr>
                <p:ph idx="1"/>
              </p:nvPr>
            </p:nvSpPr>
            <p:spPr>
              <a:xfrm>
                <a:off x="838200" y="490194"/>
                <a:ext cx="10515600" cy="5686769"/>
              </a:xfrm>
            </p:spPr>
            <p:txBody>
              <a:bodyPr/>
              <a:lstStyle/>
              <a:p>
                <a:pPr marL="0" indent="0">
                  <a:buNone/>
                </a:pPr>
                <a:r>
                  <a:rPr lang="en-US" b="1" cap="small"/>
                  <a:t>Bài tập 1:</a:t>
                </a:r>
              </a:p>
              <a:p>
                <a:pPr marL="0" indent="0" algn="just">
                  <a:lnSpc>
                    <a:spcPct val="115000"/>
                  </a:lnSpc>
                  <a:spcBef>
                    <a:spcPts val="300"/>
                  </a:spcBef>
                  <a:spcAft>
                    <a:spcPts val="300"/>
                  </a:spcAft>
                  <a:buNone/>
                  <a:tabLst>
                    <a:tab pos="540385" algn="l"/>
                  </a:tabLst>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Mẫu bán dẫn silicon được pha tạp bởi các nguyên tử boron với mật độ bằng </a:t>
                </a:r>
                <a14:m>
                  <m:oMath xmlns:m="http://schemas.openxmlformats.org/officeDocument/2006/math">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7</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18</m:t>
                        </m:r>
                      </m:sup>
                    </m:s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𝑐</m:t>
                    </m:r>
                    <m:sSup>
                      <m:sSup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indent="0" algn="just">
                  <a:lnSpc>
                    <a:spcPct val="115000"/>
                  </a:lnSpc>
                  <a:spcBef>
                    <a:spcPts val="300"/>
                  </a:spcBef>
                  <a:spcAft>
                    <a:spcPts val="300"/>
                  </a:spcAft>
                  <a:buNone/>
                  <a:tabLst>
                    <a:tab pos="540385" algn="l"/>
                  </a:tabLs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(a) Mẫu bán dẫn là loại n hay loại p?</a:t>
                </a:r>
              </a:p>
              <a:p>
                <a:pPr marL="0" indent="0" algn="just">
                  <a:lnSpc>
                    <a:spcPct val="115000"/>
                  </a:lnSpc>
                  <a:spcBef>
                    <a:spcPts val="300"/>
                  </a:spcBef>
                  <a:spcAft>
                    <a:spcPts val="300"/>
                  </a:spcAft>
                  <a:buNone/>
                  <a:tabLst>
                    <a:tab pos="540385" algn="l"/>
                  </a:tabLs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(b) Hãy tính mật độ của điện tử và lỗ trống tại nhiệt độ phòng.</a:t>
                </a:r>
              </a:p>
              <a:p>
                <a:pPr marL="0" indent="0">
                  <a:buNone/>
                </a:pPr>
                <a:r>
                  <a:rPr lang="en-US" sz="2800">
                    <a:effectLst/>
                    <a:latin typeface="Times New Roman" panose="02020603050405020304" pitchFamily="18" charset="0"/>
                    <a:ea typeface="Aptos" panose="020B0004020202020204" pitchFamily="34" charset="0"/>
                  </a:rPr>
                  <a:t>(c) Hãy tính mật độ của điện tử và lỗ trống tại </a:t>
                </a:r>
                <a14:m>
                  <m:oMath xmlns:m="http://schemas.openxmlformats.org/officeDocument/2006/math">
                    <m:r>
                      <a:rPr lang="en-US" sz="2800" i="1">
                        <a:effectLst/>
                        <a:latin typeface="Cambria Math" panose="02040503050406030204" pitchFamily="18" charset="0"/>
                        <a:ea typeface="Aptos" panose="020B0004020202020204" pitchFamily="34" charset="0"/>
                        <a:cs typeface="Times New Roman" panose="02020603050405020304" pitchFamily="18" charset="0"/>
                      </a:rPr>
                      <m:t>200</m:t>
                    </m:r>
                    <m:r>
                      <a:rPr lang="en-US" sz="2800" i="1">
                        <a:effectLst/>
                        <a:latin typeface="Cambria Math" panose="02040503050406030204" pitchFamily="18" charset="0"/>
                        <a:ea typeface="Aptos" panose="020B0004020202020204" pitchFamily="34" charset="0"/>
                        <a:cs typeface="Times New Roman" panose="02020603050405020304" pitchFamily="18" charset="0"/>
                      </a:rPr>
                      <m:t> </m:t>
                    </m:r>
                    <m:r>
                      <a:rPr lang="en-US" sz="2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en-US" sz="2800">
                    <a:effectLst/>
                    <a:latin typeface="Times New Roman" panose="02020603050405020304" pitchFamily="18" charset="0"/>
                    <a:ea typeface="Times New Roman" panose="02020603050405020304" pitchFamily="18" charset="0"/>
                  </a:rPr>
                  <a:t>.</a:t>
                </a:r>
                <a:endParaRPr lang="en-US"/>
              </a:p>
            </p:txBody>
          </p:sp>
        </mc:Choice>
        <mc:Fallback xmlns="">
          <p:sp>
            <p:nvSpPr>
              <p:cNvPr id="3" name="Content Placeholder 2">
                <a:extLst>
                  <a:ext uri="{FF2B5EF4-FFF2-40B4-BE49-F238E27FC236}">
                    <a16:creationId xmlns:a16="http://schemas.microsoft.com/office/drawing/2014/main" id="{3A0BF7AB-55DF-0521-5F1F-EF7ED7A214F2}"/>
                  </a:ext>
                </a:extLst>
              </p:cNvPr>
              <p:cNvSpPr>
                <a:spLocks noGrp="1" noRot="1" noChangeAspect="1" noMove="1" noResize="1" noEditPoints="1" noAdjustHandles="1" noChangeArrowheads="1" noChangeShapeType="1" noTextEdit="1"/>
              </p:cNvSpPr>
              <p:nvPr>
                <p:ph idx="1"/>
              </p:nvPr>
            </p:nvSpPr>
            <p:spPr>
              <a:xfrm>
                <a:off x="838200" y="490194"/>
                <a:ext cx="10515600" cy="5686769"/>
              </a:xfrm>
              <a:blipFill>
                <a:blip r:embed="rId2"/>
                <a:stretch>
                  <a:fillRect l="-1217" t="-1822" r="-1159"/>
                </a:stretch>
              </a:blipFill>
            </p:spPr>
            <p:txBody>
              <a:bodyPr/>
              <a:lstStyle/>
              <a:p>
                <a:r>
                  <a:rPr lang="en-US">
                    <a:noFill/>
                  </a:rPr>
                  <a:t> </a:t>
                </a:r>
              </a:p>
            </p:txBody>
          </p:sp>
        </mc:Fallback>
      </mc:AlternateContent>
    </p:spTree>
    <p:extLst>
      <p:ext uri="{BB962C8B-B14F-4D97-AF65-F5344CB8AC3E}">
        <p14:creationId xmlns:p14="http://schemas.microsoft.com/office/powerpoint/2010/main" val="41432444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3E6EC-ED4E-9BA9-0C8F-27E5539641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737B50-5DA3-A1CE-F8D7-4E817DCADD6C}"/>
              </a:ext>
            </a:extLst>
          </p:cNvPr>
          <p:cNvSpPr>
            <a:spLocks noGrp="1"/>
          </p:cNvSpPr>
          <p:nvPr>
            <p:ph idx="1"/>
          </p:nvPr>
        </p:nvSpPr>
        <p:spPr>
          <a:xfrm>
            <a:off x="838200" y="490194"/>
            <a:ext cx="10515600" cy="5686769"/>
          </a:xfrm>
        </p:spPr>
        <p:txBody>
          <a:bodyPr/>
          <a:lstStyle/>
          <a:p>
            <a:pPr marL="0" indent="0">
              <a:buNone/>
            </a:pPr>
            <a:r>
              <a:rPr lang="en-US" b="1" cap="small"/>
              <a:t>Giải:</a:t>
            </a:r>
          </a:p>
          <a:p>
            <a:pPr marL="0" indent="0">
              <a:buNone/>
            </a:pPr>
            <a:endParaRPr lang="en-US" b="1" cap="small"/>
          </a:p>
        </p:txBody>
      </p:sp>
    </p:spTree>
    <p:extLst>
      <p:ext uri="{BB962C8B-B14F-4D97-AF65-F5344CB8AC3E}">
        <p14:creationId xmlns:p14="http://schemas.microsoft.com/office/powerpoint/2010/main" val="3388553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4FE49-4BB2-8A97-3C77-35F3FEA013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A17CD-2578-E766-0161-A035C77B9188}"/>
              </a:ext>
            </a:extLst>
          </p:cNvPr>
          <p:cNvSpPr>
            <a:spLocks noGrp="1"/>
          </p:cNvSpPr>
          <p:nvPr>
            <p:ph idx="1"/>
          </p:nvPr>
        </p:nvSpPr>
        <p:spPr>
          <a:xfrm>
            <a:off x="838200" y="490194"/>
            <a:ext cx="10515600" cy="5686769"/>
          </a:xfrm>
        </p:spPr>
        <p:txBody>
          <a:bodyPr/>
          <a:lstStyle/>
          <a:p>
            <a:pPr marL="0" indent="0">
              <a:buNone/>
            </a:pPr>
            <a:r>
              <a:rPr lang="en-US" b="1" cap="small"/>
              <a:t>Giải:</a:t>
            </a:r>
          </a:p>
          <a:p>
            <a:pPr marL="0" indent="0">
              <a:buNone/>
            </a:pPr>
            <a:endParaRPr lang="en-US" b="1" cap="small"/>
          </a:p>
        </p:txBody>
      </p:sp>
    </p:spTree>
    <p:extLst>
      <p:ext uri="{BB962C8B-B14F-4D97-AF65-F5344CB8AC3E}">
        <p14:creationId xmlns:p14="http://schemas.microsoft.com/office/powerpoint/2010/main" val="14970366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F112A-7A60-B113-244A-0D4F5F67A9D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B08E14-F840-2C87-A007-EC842E8A90EF}"/>
                  </a:ext>
                </a:extLst>
              </p:cNvPr>
              <p:cNvSpPr>
                <a:spLocks noGrp="1"/>
              </p:cNvSpPr>
              <p:nvPr>
                <p:ph idx="1"/>
              </p:nvPr>
            </p:nvSpPr>
            <p:spPr>
              <a:xfrm>
                <a:off x="838200" y="490194"/>
                <a:ext cx="10515600" cy="5686769"/>
              </a:xfrm>
            </p:spPr>
            <p:txBody>
              <a:bodyPr/>
              <a:lstStyle/>
              <a:p>
                <a:pPr marL="0" indent="0">
                  <a:buNone/>
                </a:pPr>
                <a:r>
                  <a:rPr lang="en-US" b="1" cap="small"/>
                  <a:t>Bài tập 3:</a:t>
                </a:r>
              </a:p>
              <a:p>
                <a:pPr marL="0" indent="0">
                  <a:lnSpc>
                    <a:spcPct val="115000"/>
                  </a:lnSpc>
                  <a:spcBef>
                    <a:spcPts val="300"/>
                  </a:spcBef>
                  <a:spcAft>
                    <a:spcPts val="300"/>
                  </a:spcAft>
                  <a:buNone/>
                  <a:tabLst>
                    <a:tab pos="540385" algn="l"/>
                  </a:tabLst>
                </a:pPr>
                <a:r>
                  <a:rPr lang="en-US"/>
                  <a:t>Tại nhiệt độ nào thì chất bán dẫn silicon thuần trở thành chất cách điện? Cho biết rằng,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𝑛</m:t>
                        </m:r>
                      </m:sub>
                    </m:sSub>
                    <m:r>
                      <a:rPr lang="en-US" i="1">
                        <a:latin typeface="Cambria Math" panose="02040503050406030204" pitchFamily="18" charset="0"/>
                      </a:rPr>
                      <m:t>=1800 </m:t>
                    </m:r>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a14:m>
                <a:r>
                  <a:rPr lang="en-US"/>
                  <a:t> và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𝑝</m:t>
                        </m:r>
                      </m:sub>
                    </m:sSub>
                    <m:r>
                      <a:rPr lang="en-US" i="1">
                        <a:latin typeface="Cambria Math" panose="02040503050406030204" pitchFamily="18" charset="0"/>
                      </a:rPr>
                      <m:t>=700 </m:t>
                    </m:r>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𝑠</m:t>
                    </m:r>
                  </m:oMath>
                </a14:m>
                <a:r>
                  <a:rPr lang="en-US"/>
                  <a:t>.</a:t>
                </a:r>
              </a:p>
            </p:txBody>
          </p:sp>
        </mc:Choice>
        <mc:Fallback xmlns="">
          <p:sp>
            <p:nvSpPr>
              <p:cNvPr id="3" name="Content Placeholder 2">
                <a:extLst>
                  <a:ext uri="{FF2B5EF4-FFF2-40B4-BE49-F238E27FC236}">
                    <a16:creationId xmlns:a16="http://schemas.microsoft.com/office/drawing/2014/main" id="{66B08E14-F840-2C87-A007-EC842E8A90EF}"/>
                  </a:ext>
                </a:extLst>
              </p:cNvPr>
              <p:cNvSpPr>
                <a:spLocks noGrp="1" noRot="1" noChangeAspect="1" noMove="1" noResize="1" noEditPoints="1" noAdjustHandles="1" noChangeArrowheads="1" noChangeShapeType="1" noTextEdit="1"/>
              </p:cNvSpPr>
              <p:nvPr>
                <p:ph idx="1"/>
              </p:nvPr>
            </p:nvSpPr>
            <p:spPr>
              <a:xfrm>
                <a:off x="838200" y="490194"/>
                <a:ext cx="10515600" cy="5686769"/>
              </a:xfrm>
              <a:blipFill>
                <a:blip r:embed="rId2"/>
                <a:stretch>
                  <a:fillRect l="-1217" t="-1822" r="-1159"/>
                </a:stretch>
              </a:blipFill>
            </p:spPr>
            <p:txBody>
              <a:bodyPr/>
              <a:lstStyle/>
              <a:p>
                <a:r>
                  <a:rPr lang="en-US">
                    <a:noFill/>
                  </a:rPr>
                  <a:t> </a:t>
                </a:r>
              </a:p>
            </p:txBody>
          </p:sp>
        </mc:Fallback>
      </mc:AlternateContent>
    </p:spTree>
    <p:extLst>
      <p:ext uri="{BB962C8B-B14F-4D97-AF65-F5344CB8AC3E}">
        <p14:creationId xmlns:p14="http://schemas.microsoft.com/office/powerpoint/2010/main" val="19819806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D105-0A58-2607-3DCA-77B492FE96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933A4-F4B9-597D-3785-6D476EAA23AC}"/>
              </a:ext>
            </a:extLst>
          </p:cNvPr>
          <p:cNvSpPr>
            <a:spLocks noGrp="1"/>
          </p:cNvSpPr>
          <p:nvPr>
            <p:ph idx="1"/>
          </p:nvPr>
        </p:nvSpPr>
        <p:spPr>
          <a:xfrm>
            <a:off x="838200" y="490194"/>
            <a:ext cx="10515600" cy="5686769"/>
          </a:xfrm>
        </p:spPr>
        <p:txBody>
          <a:bodyPr/>
          <a:lstStyle/>
          <a:p>
            <a:pPr marL="0" indent="0">
              <a:buNone/>
            </a:pPr>
            <a:r>
              <a:rPr lang="en-US" b="1" cap="small"/>
              <a:t>Giải:</a:t>
            </a:r>
          </a:p>
          <a:p>
            <a:pPr marL="0" indent="0">
              <a:buNone/>
            </a:pPr>
            <a:endParaRPr lang="en-US" b="1" cap="small"/>
          </a:p>
        </p:txBody>
      </p:sp>
    </p:spTree>
    <p:extLst>
      <p:ext uri="{BB962C8B-B14F-4D97-AF65-F5344CB8AC3E}">
        <p14:creationId xmlns:p14="http://schemas.microsoft.com/office/powerpoint/2010/main" val="36434402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971EB-807F-62A6-6B8D-9AAE568F497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C5A7A3-DC26-C966-0271-4DC1DF2D98BA}"/>
                  </a:ext>
                </a:extLst>
              </p:cNvPr>
              <p:cNvSpPr>
                <a:spLocks noGrp="1"/>
              </p:cNvSpPr>
              <p:nvPr>
                <p:ph idx="1"/>
              </p:nvPr>
            </p:nvSpPr>
            <p:spPr>
              <a:xfrm>
                <a:off x="838200" y="490194"/>
                <a:ext cx="10515600" cy="5686769"/>
              </a:xfrm>
            </p:spPr>
            <p:txBody>
              <a:bodyPr>
                <a:normAutofit fontScale="92500"/>
              </a:bodyPr>
              <a:lstStyle/>
              <a:p>
                <a:pPr marL="0" indent="0">
                  <a:buNone/>
                </a:pPr>
                <a:r>
                  <a:rPr lang="en-US" b="1" cap="small"/>
                  <a:t>Bài tập 4:</a:t>
                </a:r>
              </a:p>
              <a:p>
                <a:pPr marL="0" indent="0">
                  <a:lnSpc>
                    <a:spcPct val="115000"/>
                  </a:lnSpc>
                  <a:spcBef>
                    <a:spcPts val="300"/>
                  </a:spcBef>
                  <a:spcAft>
                    <a:spcPts val="300"/>
                  </a:spcAft>
                  <a:buNone/>
                  <a:tabLst>
                    <a:tab pos="540385" algn="l"/>
                  </a:tabLst>
                </a:pPr>
                <a:r>
                  <a:rPr lang="en-US"/>
                  <a:t>Mẫu bán dẫn silicon được pha tạp với mật độ nguyên tử cho bằng </a:t>
                </a:r>
                <a14:m>
                  <m:oMath xmlns:m="http://schemas.openxmlformats.org/officeDocument/2006/math">
                    <m:r>
                      <a:rPr lang="en-US" i="1">
                        <a:latin typeface="Cambria Math" panose="02040503050406030204" pitchFamily="18" charset="0"/>
                      </a:rPr>
                      <m:t>5</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16</m:t>
                        </m:r>
                      </m:sup>
                    </m:sSup>
                    <m:r>
                      <a:rPr lang="en-US" i="1">
                        <a:latin typeface="Cambria Math" panose="02040503050406030204" pitchFamily="18" charset="0"/>
                      </a:rPr>
                      <m:t> </m:t>
                    </m:r>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r>
                          <a:rPr lang="en-US" i="1">
                            <a:latin typeface="Cambria Math" panose="02040503050406030204" pitchFamily="18" charset="0"/>
                          </a:rPr>
                          <m:t>3</m:t>
                        </m:r>
                      </m:sup>
                    </m:sSup>
                  </m:oMath>
                </a14:m>
                <a:r>
                  <a:rPr lang="en-US"/>
                  <a:t>. Cho độ linh động của điện tử và lỗ trống tại </a:t>
                </a:r>
                <a14:m>
                  <m:oMath xmlns:m="http://schemas.openxmlformats.org/officeDocument/2006/math">
                    <m:r>
                      <a:rPr lang="en-US" i="1">
                        <a:latin typeface="Cambria Math" panose="02040503050406030204" pitchFamily="18" charset="0"/>
                      </a:rPr>
                      <m:t>300</m:t>
                    </m:r>
                    <m:r>
                      <a:rPr lang="en-US" i="1">
                        <a:latin typeface="Cambria Math" panose="02040503050406030204" pitchFamily="18" charset="0"/>
                      </a:rPr>
                      <m:t> </m:t>
                    </m:r>
                    <m:r>
                      <a:rPr lang="en-US" i="1">
                        <a:latin typeface="Cambria Math" panose="02040503050406030204" pitchFamily="18" charset="0"/>
                      </a:rPr>
                      <m:t>𝐾</m:t>
                    </m:r>
                  </m:oMath>
                </a14:m>
                <a:r>
                  <a:rPr lang="en-US"/>
                  <a:t> lần lượt bằng </a:t>
                </a:r>
                <a14:m>
                  <m:oMath xmlns:m="http://schemas.openxmlformats.org/officeDocument/2006/math">
                    <m:r>
                      <a:rPr lang="en-US" i="1">
                        <a:latin typeface="Cambria Math" panose="02040503050406030204" pitchFamily="18" charset="0"/>
                      </a:rPr>
                      <m:t>885</m:t>
                    </m:r>
                    <m:r>
                      <a:rPr lang="en-US" i="1">
                        <a:latin typeface="Cambria Math" panose="02040503050406030204" pitchFamily="18" charset="0"/>
                      </a:rPr>
                      <m:t> </m:t>
                    </m:r>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a14:m>
                <a:r>
                  <a:rPr lang="en-US"/>
                  <a:t> và </a:t>
                </a:r>
                <a14:m>
                  <m:oMath xmlns:m="http://schemas.openxmlformats.org/officeDocument/2006/math">
                    <m:r>
                      <a:rPr lang="en-US" i="1">
                        <a:latin typeface="Cambria Math" panose="02040503050406030204" pitchFamily="18" charset="0"/>
                      </a:rPr>
                      <m:t>198</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a14:m>
                <a:r>
                  <a:rPr lang="en-US"/>
                  <a:t>. Hãy tính điện trở suất của mẫu bán dẫn.</a:t>
                </a:r>
              </a:p>
              <a:p>
                <a:pPr marL="0" indent="0">
                  <a:lnSpc>
                    <a:spcPct val="115000"/>
                  </a:lnSpc>
                  <a:spcBef>
                    <a:spcPts val="300"/>
                  </a:spcBef>
                  <a:spcAft>
                    <a:spcPts val="300"/>
                  </a:spcAft>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52</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rPr>
                          </m:ctrlPr>
                        </m:fPr>
                        <m:num>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1365</m:t>
                          </m:r>
                        </m:num>
                        <m:den>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d>
                                <m:dPr>
                                  <m:ctrlPr>
                                    <a:rPr lang="en-US" i="1">
                                      <a:effectLst/>
                                      <a:latin typeface="Cambria Math" panose="02040503050406030204" pitchFamily="18" charset="0"/>
                                      <a:ea typeface="Times New Roman" panose="02020603050405020304" pitchFamily="18" charset="0"/>
                                    </a:rPr>
                                  </m:ctrlPr>
                                </m:dPr>
                                <m:e>
                                  <m:f>
                                    <m:fPr>
                                      <m:ctrlPr>
                                        <a:rPr lang="en-US" i="1">
                                          <a:effectLst/>
                                          <a:latin typeface="Cambria Math" panose="02040503050406030204" pitchFamily="18" charset="0"/>
                                          <a:ea typeface="Times New Roman" panose="02020603050405020304" pitchFamily="18" charset="0"/>
                                        </a:rPr>
                                      </m:ctrlPr>
                                    </m:fPr>
                                    <m:num>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𝑇</m:t>
                                          </m:r>
                                        </m:sub>
                                      </m:sSub>
                                    </m:num>
                                    <m:den>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9</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68</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16</m:t>
                                          </m:r>
                                        </m:sup>
                                      </m:sSup>
                                    </m:den>
                                  </m:f>
                                </m:e>
                              </m:d>
                            </m:e>
                            <m: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68</m:t>
                              </m:r>
                            </m:sup>
                          </m:sSup>
                        </m:den>
                      </m:f>
                    </m:oMath>
                  </m:oMathPara>
                </a14:m>
                <a:endParaRPr lang="en-US" kern="100">
                  <a:ea typeface="Aptos" panose="020B0004020202020204" pitchFamily="34" charset="0"/>
                </a:endParaRPr>
              </a:p>
              <a:p>
                <a:pPr marL="0" indent="0">
                  <a:lnSpc>
                    <a:spcPct val="115000"/>
                  </a:lnSpc>
                  <a:spcBef>
                    <a:spcPts val="300"/>
                  </a:spcBef>
                  <a:spcAft>
                    <a:spcPts val="300"/>
                  </a:spcAft>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𝜇</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𝑝</m:t>
                          </m:r>
                        </m:sub>
                      </m:sSub>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44</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9</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en-US" i="1">
                              <a:effectLst/>
                              <a:latin typeface="Cambria Math" panose="02040503050406030204" pitchFamily="18" charset="0"/>
                            </a:rPr>
                          </m:ctrlPr>
                        </m:fPr>
                        <m:num>
                          <m:r>
                            <a:rPr lang="en-US" sz="2800" i="1">
                              <a:effectLst/>
                              <a:latin typeface="Cambria Math" panose="02040503050406030204" pitchFamily="18" charset="0"/>
                              <a:ea typeface="Aptos" panose="020B0004020202020204" pitchFamily="34" charset="0"/>
                              <a:cs typeface="Times New Roman" panose="02020603050405020304" pitchFamily="18" charset="0"/>
                            </a:rPr>
                            <m:t>426</m:t>
                          </m:r>
                        </m:num>
                        <m:den>
                          <m:r>
                            <a:rPr lang="en-US" sz="2800" i="1">
                              <a:effectLst/>
                              <a:latin typeface="Cambria Math" panose="02040503050406030204" pitchFamily="18" charset="0"/>
                              <a:ea typeface="Aptos" panose="020B0004020202020204" pitchFamily="34" charset="0"/>
                              <a:cs typeface="Times New Roman" panose="02020603050405020304" pitchFamily="18" charset="0"/>
                            </a:rPr>
                            <m:t>1</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i="1">
                                  <a:effectLst/>
                                  <a:latin typeface="Cambria Math" panose="02040503050406030204" pitchFamily="18" charset="0"/>
                                </a:rPr>
                              </m:ctrlPr>
                            </m:sSupPr>
                            <m:e>
                              <m:d>
                                <m:dPr>
                                  <m:ctrlPr>
                                    <a:rPr lang="en-US" i="1">
                                      <a:effectLst/>
                                      <a:latin typeface="Cambria Math" panose="02040503050406030204" pitchFamily="18" charset="0"/>
                                    </a:rPr>
                                  </m:ctrlPr>
                                </m:dPr>
                                <m:e>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𝑇</m:t>
                                          </m:r>
                                        </m:sub>
                                      </m:sSub>
                                    </m:num>
                                    <m:den>
                                      <m:r>
                                        <a:rPr lang="en-US" sz="2800" i="1">
                                          <a:effectLst/>
                                          <a:latin typeface="Cambria Math" panose="02040503050406030204" pitchFamily="18" charset="0"/>
                                          <a:ea typeface="Aptos" panose="020B0004020202020204" pitchFamily="34" charset="0"/>
                                          <a:cs typeface="Times New Roman" panose="02020603050405020304" pitchFamily="18" charset="0"/>
                                        </a:rPr>
                                        <m:t>2</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23</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i="1">
                                              <a:effectLst/>
                                              <a:latin typeface="Cambria Math" panose="02040503050406030204" pitchFamily="18" charset="0"/>
                                            </a:rPr>
                                          </m:ctrlPr>
                                        </m:sSupPr>
                                        <m:e>
                                          <m:r>
                                            <a:rPr lang="en-US" sz="2800" i="1">
                                              <a:effectLst/>
                                              <a:latin typeface="Cambria Math" panose="02040503050406030204" pitchFamily="18" charset="0"/>
                                              <a:ea typeface="Aptos" panose="020B0004020202020204" pitchFamily="34" charset="0"/>
                                              <a:cs typeface="Times New Roman" panose="02020603050405020304" pitchFamily="18" charset="0"/>
                                            </a:rPr>
                                            <m:t>10</m:t>
                                          </m:r>
                                        </m:e>
                                        <m:sup>
                                          <m:r>
                                            <a:rPr lang="en-US" sz="2800" i="1">
                                              <a:effectLst/>
                                              <a:latin typeface="Cambria Math" panose="02040503050406030204" pitchFamily="18" charset="0"/>
                                              <a:ea typeface="Aptos" panose="020B0004020202020204" pitchFamily="34" charset="0"/>
                                              <a:cs typeface="Times New Roman" panose="02020603050405020304" pitchFamily="18" charset="0"/>
                                            </a:rPr>
                                            <m:t>16</m:t>
                                          </m:r>
                                        </m:sup>
                                      </m:sSup>
                                    </m:den>
                                  </m:f>
                                </m:e>
                              </m:d>
                            </m:e>
                            <m:sup>
                              <m:r>
                                <a:rPr lang="en-US" sz="2800" i="1">
                                  <a:effectLst/>
                                  <a:latin typeface="Cambria Math" panose="02040503050406030204" pitchFamily="18" charset="0"/>
                                  <a:ea typeface="Aptos" panose="020B0004020202020204" pitchFamily="34" charset="0"/>
                                  <a:cs typeface="Times New Roman" panose="02020603050405020304" pitchFamily="18" charset="0"/>
                                </a:rPr>
                                <m:t>0</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72</m:t>
                              </m:r>
                            </m:sup>
                          </m:sSup>
                        </m:den>
                      </m:f>
                    </m:oMath>
                  </m:oMathPara>
                </a14:m>
                <a:endParaRPr lang="en-US"/>
              </a:p>
              <a:p>
                <a:pPr marL="0" indent="0">
                  <a:lnSpc>
                    <a:spcPct val="115000"/>
                  </a:lnSpc>
                  <a:spcBef>
                    <a:spcPts val="300"/>
                  </a:spcBef>
                  <a:spcAft>
                    <a:spcPts val="300"/>
                  </a:spcAft>
                  <a:buNone/>
                </a:pPr>
                <a:r>
                  <a:rPr lang="en-US"/>
                  <a:t>với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oMath>
                </a14:m>
                <a:r>
                  <a:rPr lang="en-US"/>
                  <a:t>.</a:t>
                </a:r>
              </a:p>
            </p:txBody>
          </p:sp>
        </mc:Choice>
        <mc:Fallback xmlns="">
          <p:sp>
            <p:nvSpPr>
              <p:cNvPr id="3" name="Content Placeholder 2">
                <a:extLst>
                  <a:ext uri="{FF2B5EF4-FFF2-40B4-BE49-F238E27FC236}">
                    <a16:creationId xmlns:a16="http://schemas.microsoft.com/office/drawing/2014/main" id="{5FC5A7A3-DC26-C966-0271-4DC1DF2D98BA}"/>
                  </a:ext>
                </a:extLst>
              </p:cNvPr>
              <p:cNvSpPr>
                <a:spLocks noGrp="1" noRot="1" noChangeAspect="1" noMove="1" noResize="1" noEditPoints="1" noAdjustHandles="1" noChangeArrowheads="1" noChangeShapeType="1" noTextEdit="1"/>
              </p:cNvSpPr>
              <p:nvPr>
                <p:ph idx="1"/>
              </p:nvPr>
            </p:nvSpPr>
            <p:spPr>
              <a:xfrm>
                <a:off x="838200" y="490194"/>
                <a:ext cx="10515600" cy="5686769"/>
              </a:xfrm>
              <a:blipFill>
                <a:blip r:embed="rId2"/>
                <a:stretch>
                  <a:fillRect l="-1043" t="-1608" r="-986"/>
                </a:stretch>
              </a:blipFill>
            </p:spPr>
            <p:txBody>
              <a:bodyPr/>
              <a:lstStyle/>
              <a:p>
                <a:r>
                  <a:rPr lang="en-US">
                    <a:noFill/>
                  </a:rPr>
                  <a:t> </a:t>
                </a:r>
              </a:p>
            </p:txBody>
          </p:sp>
        </mc:Fallback>
      </mc:AlternateContent>
    </p:spTree>
    <p:extLst>
      <p:ext uri="{BB962C8B-B14F-4D97-AF65-F5344CB8AC3E}">
        <p14:creationId xmlns:p14="http://schemas.microsoft.com/office/powerpoint/2010/main" val="3267525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84855-E8A9-2FC6-BC87-6D34076DF6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B45BD8-5746-808F-0580-C29A56098B1D}"/>
              </a:ext>
            </a:extLst>
          </p:cNvPr>
          <p:cNvSpPr>
            <a:spLocks noGrp="1"/>
          </p:cNvSpPr>
          <p:nvPr>
            <p:ph idx="1"/>
          </p:nvPr>
        </p:nvSpPr>
        <p:spPr>
          <a:xfrm>
            <a:off x="838200" y="490194"/>
            <a:ext cx="10515600" cy="5686769"/>
          </a:xfrm>
        </p:spPr>
        <p:txBody>
          <a:bodyPr/>
          <a:lstStyle/>
          <a:p>
            <a:pPr marL="0" indent="0">
              <a:buNone/>
            </a:pPr>
            <a:r>
              <a:rPr lang="en-US" b="1" cap="small"/>
              <a:t>Giải:</a:t>
            </a:r>
          </a:p>
          <a:p>
            <a:pPr marL="0" indent="0">
              <a:buNone/>
            </a:pPr>
            <a:endParaRPr lang="en-US" b="1" cap="small"/>
          </a:p>
        </p:txBody>
      </p:sp>
      <p:sp>
        <p:nvSpPr>
          <p:cNvPr id="9" name="Rectangle 8">
            <a:extLst>
              <a:ext uri="{FF2B5EF4-FFF2-40B4-BE49-F238E27FC236}">
                <a16:creationId xmlns:a16="http://schemas.microsoft.com/office/drawing/2014/main" id="{FEF9BCB8-F229-35E9-00C2-F9B43CCF00BD}"/>
              </a:ext>
            </a:extLst>
          </p:cNvPr>
          <p:cNvSpPr/>
          <p:nvPr/>
        </p:nvSpPr>
        <p:spPr>
          <a:xfrm>
            <a:off x="8034337" y="2705493"/>
            <a:ext cx="3937704" cy="10086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22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756C-1A24-8546-401B-EFC6C2BE3EF9}"/>
              </a:ext>
            </a:extLst>
          </p:cNvPr>
          <p:cNvSpPr>
            <a:spLocks noGrp="1"/>
          </p:cNvSpPr>
          <p:nvPr>
            <p:ph type="title"/>
          </p:nvPr>
        </p:nvSpPr>
        <p:spPr/>
        <p:txBody>
          <a:bodyPr/>
          <a:lstStyle/>
          <a:p>
            <a:r>
              <a:rPr lang="en-US"/>
              <a:t>1.1.6 Điện tử tự do</a:t>
            </a:r>
          </a:p>
        </p:txBody>
      </p:sp>
      <p:sp>
        <p:nvSpPr>
          <p:cNvPr id="3" name="Content Placeholder 2">
            <a:extLst>
              <a:ext uri="{FF2B5EF4-FFF2-40B4-BE49-F238E27FC236}">
                <a16:creationId xmlns:a16="http://schemas.microsoft.com/office/drawing/2014/main" id="{4A4B5B49-3613-8873-34BA-CF715CABC79D}"/>
              </a:ext>
            </a:extLst>
          </p:cNvPr>
          <p:cNvSpPr>
            <a:spLocks noGrp="1"/>
          </p:cNvSpPr>
          <p:nvPr>
            <p:ph idx="1"/>
          </p:nvPr>
        </p:nvSpPr>
        <p:spPr>
          <a:xfrm>
            <a:off x="838200" y="1330206"/>
            <a:ext cx="6401586" cy="4846757"/>
          </a:xfrm>
        </p:spPr>
        <p:txBody>
          <a:bodyPr/>
          <a:lstStyle/>
          <a:p>
            <a:r>
              <a:rPr lang="vi-VN" dirty="0"/>
              <a:t>Điện tử hóa trị có thể nhận năng lượng từ các tác nhân tự nhiên khác nhau để phá</a:t>
            </a:r>
            <a:r>
              <a:rPr lang="en-US" dirty="0"/>
              <a:t> </a:t>
            </a:r>
            <a:r>
              <a:rPr lang="vi-VN" dirty="0"/>
              <a:t>vỡ liên kết cộng hóa trị và trở thành điện</a:t>
            </a:r>
            <a:r>
              <a:rPr lang="en-US" dirty="0"/>
              <a:t> </a:t>
            </a:r>
            <a:r>
              <a:rPr lang="vi-VN" dirty="0"/>
              <a:t>tử tự do.</a:t>
            </a:r>
          </a:p>
          <a:p>
            <a:r>
              <a:rPr lang="vi-VN" dirty="0"/>
              <a:t>Điện tử tự do tham gia vào quá trình dẫn điện.</a:t>
            </a:r>
          </a:p>
          <a:p>
            <a:r>
              <a:rPr lang="vi-VN" dirty="0"/>
              <a:t>Các tác nhân tự nhiên: quang</a:t>
            </a:r>
            <a:r>
              <a:rPr lang="en-US" dirty="0"/>
              <a:t>,</a:t>
            </a:r>
            <a:r>
              <a:rPr lang="vi-VN" dirty="0"/>
              <a:t> nhiệt.</a:t>
            </a:r>
          </a:p>
          <a:p>
            <a:endParaRPr lang="en-US" dirty="0"/>
          </a:p>
        </p:txBody>
      </p:sp>
      <p:grpSp>
        <p:nvGrpSpPr>
          <p:cNvPr id="4" name="object 4">
            <a:extLst>
              <a:ext uri="{FF2B5EF4-FFF2-40B4-BE49-F238E27FC236}">
                <a16:creationId xmlns:a16="http://schemas.microsoft.com/office/drawing/2014/main" id="{AEA70273-82F0-DA39-AB4F-FD42B7F2E05B}"/>
              </a:ext>
            </a:extLst>
          </p:cNvPr>
          <p:cNvGrpSpPr/>
          <p:nvPr/>
        </p:nvGrpSpPr>
        <p:grpSpPr>
          <a:xfrm>
            <a:off x="7810621" y="1254377"/>
            <a:ext cx="3733457" cy="4646802"/>
            <a:chOff x="8867092" y="132587"/>
            <a:chExt cx="2990215" cy="3721735"/>
          </a:xfrm>
        </p:grpSpPr>
        <p:pic>
          <p:nvPicPr>
            <p:cNvPr id="5" name="object 5">
              <a:extLst>
                <a:ext uri="{FF2B5EF4-FFF2-40B4-BE49-F238E27FC236}">
                  <a16:creationId xmlns:a16="http://schemas.microsoft.com/office/drawing/2014/main" id="{F97045DA-EE69-C00D-5966-8EB205EC79D1}"/>
                </a:ext>
              </a:extLst>
            </p:cNvPr>
            <p:cNvPicPr/>
            <p:nvPr/>
          </p:nvPicPr>
          <p:blipFill>
            <a:blip r:embed="rId2" cstate="print"/>
            <a:stretch>
              <a:fillRect/>
            </a:stretch>
          </p:blipFill>
          <p:spPr>
            <a:xfrm>
              <a:off x="8867092" y="132587"/>
              <a:ext cx="2990012" cy="3721608"/>
            </a:xfrm>
            <a:prstGeom prst="rect">
              <a:avLst/>
            </a:prstGeom>
          </p:spPr>
        </p:pic>
        <p:sp>
          <p:nvSpPr>
            <p:cNvPr id="6" name="object 6">
              <a:extLst>
                <a:ext uri="{FF2B5EF4-FFF2-40B4-BE49-F238E27FC236}">
                  <a16:creationId xmlns:a16="http://schemas.microsoft.com/office/drawing/2014/main" id="{DF18790D-FCC0-86EC-1986-D6BC26FEEA67}"/>
                </a:ext>
              </a:extLst>
            </p:cNvPr>
            <p:cNvSpPr/>
            <p:nvPr/>
          </p:nvSpPr>
          <p:spPr>
            <a:xfrm>
              <a:off x="10113264" y="2157983"/>
              <a:ext cx="393700" cy="196850"/>
            </a:xfrm>
            <a:custGeom>
              <a:avLst/>
              <a:gdLst/>
              <a:ahLst/>
              <a:cxnLst/>
              <a:rect l="l" t="t" r="r" b="b"/>
              <a:pathLst>
                <a:path w="393700" h="196850">
                  <a:moveTo>
                    <a:pt x="393192" y="0"/>
                  </a:moveTo>
                  <a:lnTo>
                    <a:pt x="0" y="0"/>
                  </a:lnTo>
                  <a:lnTo>
                    <a:pt x="0" y="196596"/>
                  </a:lnTo>
                  <a:lnTo>
                    <a:pt x="393192" y="196596"/>
                  </a:lnTo>
                  <a:lnTo>
                    <a:pt x="393192" y="0"/>
                  </a:lnTo>
                  <a:close/>
                </a:path>
              </a:pathLst>
            </a:custGeom>
            <a:solidFill>
              <a:srgbClr val="FFFFFF"/>
            </a:solidFill>
          </p:spPr>
          <p:txBody>
            <a:bodyPr wrap="square" lIns="0" tIns="0" rIns="0" bIns="0" rtlCol="0"/>
            <a:lstStyle/>
            <a:p>
              <a:endParaRPr/>
            </a:p>
          </p:txBody>
        </p:sp>
      </p:grpSp>
    </p:spTree>
    <p:extLst>
      <p:ext uri="{BB962C8B-B14F-4D97-AF65-F5344CB8AC3E}">
        <p14:creationId xmlns:p14="http://schemas.microsoft.com/office/powerpoint/2010/main" val="342973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8A578-40D9-FA3C-4BF3-B5478639F0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8C158E-0CE2-E83B-B4E5-7E93673AE9C3}"/>
                  </a:ext>
                </a:extLst>
              </p:cNvPr>
              <p:cNvSpPr>
                <a:spLocks noGrp="1"/>
              </p:cNvSpPr>
              <p:nvPr>
                <p:ph idx="1"/>
              </p:nvPr>
            </p:nvSpPr>
            <p:spPr>
              <a:xfrm>
                <a:off x="838200" y="490194"/>
                <a:ext cx="10515600" cy="5686769"/>
              </a:xfrm>
            </p:spPr>
            <p:txBody>
              <a:bodyPr>
                <a:normAutofit/>
              </a:bodyPr>
              <a:lstStyle/>
              <a:p>
                <a:pPr marL="0" indent="0">
                  <a:buNone/>
                </a:pPr>
                <a:r>
                  <a:rPr lang="en-US" b="1" cap="small"/>
                  <a:t>Bài tập 5:</a:t>
                </a:r>
              </a:p>
              <a:p>
                <a:pPr marL="0" indent="0">
                  <a:lnSpc>
                    <a:spcPct val="115000"/>
                  </a:lnSpc>
                  <a:spcBef>
                    <a:spcPts val="300"/>
                  </a:spcBef>
                  <a:spcAft>
                    <a:spcPts val="300"/>
                  </a:spcAft>
                  <a:buNone/>
                  <a:tabLst>
                    <a:tab pos="540385" algn="l"/>
                  </a:tabLst>
                </a:pPr>
                <a:r>
                  <a:rPr lang="en-US"/>
                  <a:t>Mẫu bán dẫn</a:t>
                </a:r>
                <a:r>
                  <a:rPr lang="en-US" b="1"/>
                  <a:t> </a:t>
                </a:r>
                <a:r>
                  <a:rPr lang="en-US"/>
                  <a:t>silicon có điện trở suất </a:t>
                </a: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5</m:t>
                    </m:r>
                    <m:r>
                      <a:rPr lang="en-US" i="1">
                        <a:latin typeface="Cambria Math" panose="02040503050406030204" pitchFamily="18" charset="0"/>
                      </a:rPr>
                      <m:t> </m:t>
                    </m:r>
                    <m:r>
                      <m:rPr>
                        <m:sty m:val="p"/>
                      </m:rPr>
                      <a:rPr lang="en-US">
                        <a:latin typeface="Cambria Math" panose="02040503050406030204" pitchFamily="18" charset="0"/>
                      </a:rPr>
                      <m:t>Ω</m:t>
                    </m:r>
                    <m:r>
                      <a:rPr lang="en-US" i="1">
                        <a:latin typeface="Cambria Math" panose="02040503050406030204" pitchFamily="18" charset="0"/>
                      </a:rPr>
                      <m:t>⋅</m:t>
                    </m:r>
                    <m:r>
                      <a:rPr lang="en-US" i="1">
                        <a:latin typeface="Cambria Math" panose="02040503050406030204" pitchFamily="18" charset="0"/>
                      </a:rPr>
                      <m:t>𝑐𝑚</m:t>
                    </m:r>
                  </m:oMath>
                </a14:m>
                <a:r>
                  <a:rPr lang="en-US"/>
                  <a:t>. Biết rằng, mẫu bán dẫn được pha tạp chỉ bởi các nguyên tử nhận. Hãy tính mật độ của nguyên tử nhận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𝐴</m:t>
                        </m:r>
                      </m:sub>
                    </m:sSub>
                  </m:oMath>
                </a14:m>
                <a:r>
                  <a:rPr lang="en-US"/>
                  <a:t>.</a:t>
                </a:r>
              </a:p>
              <a:p>
                <a:pPr marL="0" indent="0">
                  <a:lnSpc>
                    <a:spcPct val="115000"/>
                  </a:lnSpc>
                  <a:spcBef>
                    <a:spcPts val="300"/>
                  </a:spcBef>
                  <a:spcAft>
                    <a:spcPts val="300"/>
                  </a:spcAft>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52</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rPr>
                          </m:ctrlPr>
                        </m:fPr>
                        <m:num>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1365</m:t>
                          </m:r>
                        </m:num>
                        <m:den>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d>
                                <m:dPr>
                                  <m:ctrlPr>
                                    <a:rPr lang="en-US" i="1">
                                      <a:effectLst/>
                                      <a:latin typeface="Cambria Math" panose="02040503050406030204" pitchFamily="18" charset="0"/>
                                      <a:ea typeface="Times New Roman" panose="02020603050405020304" pitchFamily="18" charset="0"/>
                                    </a:rPr>
                                  </m:ctrlPr>
                                </m:dPr>
                                <m:e>
                                  <m:f>
                                    <m:fPr>
                                      <m:ctrlPr>
                                        <a:rPr lang="en-US" i="1">
                                          <a:effectLst/>
                                          <a:latin typeface="Cambria Math" panose="02040503050406030204" pitchFamily="18" charset="0"/>
                                          <a:ea typeface="Times New Roman" panose="02020603050405020304" pitchFamily="18" charset="0"/>
                                        </a:rPr>
                                      </m:ctrlPr>
                                    </m:fPr>
                                    <m:num>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𝑇</m:t>
                                          </m:r>
                                        </m:sub>
                                      </m:sSub>
                                    </m:num>
                                    <m:den>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9</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68</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16</m:t>
                                          </m:r>
                                        </m:sup>
                                      </m:sSup>
                                    </m:den>
                                  </m:f>
                                </m:e>
                              </m:d>
                            </m:e>
                            <m: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68</m:t>
                              </m:r>
                            </m:sup>
                          </m:sSup>
                        </m:den>
                      </m:f>
                    </m:oMath>
                  </m:oMathPara>
                </a14:m>
                <a:endParaRPr lang="en-US" kern="100">
                  <a:ea typeface="Aptos" panose="020B0004020202020204" pitchFamily="34" charset="0"/>
                </a:endParaRPr>
              </a:p>
              <a:p>
                <a:pPr marL="0" indent="0">
                  <a:lnSpc>
                    <a:spcPct val="115000"/>
                  </a:lnSpc>
                  <a:spcBef>
                    <a:spcPts val="300"/>
                  </a:spcBef>
                  <a:spcAft>
                    <a:spcPts val="300"/>
                  </a:spcAft>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𝜇</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𝑝</m:t>
                          </m:r>
                        </m:sub>
                      </m:sSub>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44</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9</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en-US" i="1">
                              <a:effectLst/>
                              <a:latin typeface="Cambria Math" panose="02040503050406030204" pitchFamily="18" charset="0"/>
                            </a:rPr>
                          </m:ctrlPr>
                        </m:fPr>
                        <m:num>
                          <m:r>
                            <a:rPr lang="en-US" sz="2800" i="1">
                              <a:effectLst/>
                              <a:latin typeface="Cambria Math" panose="02040503050406030204" pitchFamily="18" charset="0"/>
                              <a:ea typeface="Aptos" panose="020B0004020202020204" pitchFamily="34" charset="0"/>
                              <a:cs typeface="Times New Roman" panose="02020603050405020304" pitchFamily="18" charset="0"/>
                            </a:rPr>
                            <m:t>426</m:t>
                          </m:r>
                        </m:num>
                        <m:den>
                          <m:r>
                            <a:rPr lang="en-US" sz="2800" i="1">
                              <a:effectLst/>
                              <a:latin typeface="Cambria Math" panose="02040503050406030204" pitchFamily="18" charset="0"/>
                              <a:ea typeface="Aptos" panose="020B0004020202020204" pitchFamily="34" charset="0"/>
                              <a:cs typeface="Times New Roman" panose="02020603050405020304" pitchFamily="18" charset="0"/>
                            </a:rPr>
                            <m:t>1</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i="1">
                                  <a:effectLst/>
                                  <a:latin typeface="Cambria Math" panose="02040503050406030204" pitchFamily="18" charset="0"/>
                                </a:rPr>
                              </m:ctrlPr>
                            </m:sSupPr>
                            <m:e>
                              <m:d>
                                <m:dPr>
                                  <m:ctrlPr>
                                    <a:rPr lang="en-US" i="1">
                                      <a:effectLst/>
                                      <a:latin typeface="Cambria Math" panose="02040503050406030204" pitchFamily="18" charset="0"/>
                                    </a:rPr>
                                  </m:ctrlPr>
                                </m:dPr>
                                <m:e>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𝑇</m:t>
                                          </m:r>
                                        </m:sub>
                                      </m:sSub>
                                    </m:num>
                                    <m:den>
                                      <m:r>
                                        <a:rPr lang="en-US" sz="2800" i="1">
                                          <a:effectLst/>
                                          <a:latin typeface="Cambria Math" panose="02040503050406030204" pitchFamily="18" charset="0"/>
                                          <a:ea typeface="Aptos" panose="020B0004020202020204" pitchFamily="34" charset="0"/>
                                          <a:cs typeface="Times New Roman" panose="02020603050405020304" pitchFamily="18" charset="0"/>
                                        </a:rPr>
                                        <m:t>2</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23</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i="1">
                                              <a:effectLst/>
                                              <a:latin typeface="Cambria Math" panose="02040503050406030204" pitchFamily="18" charset="0"/>
                                            </a:rPr>
                                          </m:ctrlPr>
                                        </m:sSupPr>
                                        <m:e>
                                          <m:r>
                                            <a:rPr lang="en-US" sz="2800" i="1">
                                              <a:effectLst/>
                                              <a:latin typeface="Cambria Math" panose="02040503050406030204" pitchFamily="18" charset="0"/>
                                              <a:ea typeface="Aptos" panose="020B0004020202020204" pitchFamily="34" charset="0"/>
                                              <a:cs typeface="Times New Roman" panose="02020603050405020304" pitchFamily="18" charset="0"/>
                                            </a:rPr>
                                            <m:t>10</m:t>
                                          </m:r>
                                        </m:e>
                                        <m:sup>
                                          <m:r>
                                            <a:rPr lang="en-US" sz="2800" i="1">
                                              <a:effectLst/>
                                              <a:latin typeface="Cambria Math" panose="02040503050406030204" pitchFamily="18" charset="0"/>
                                              <a:ea typeface="Aptos" panose="020B0004020202020204" pitchFamily="34" charset="0"/>
                                              <a:cs typeface="Times New Roman" panose="02020603050405020304" pitchFamily="18" charset="0"/>
                                            </a:rPr>
                                            <m:t>16</m:t>
                                          </m:r>
                                        </m:sup>
                                      </m:sSup>
                                    </m:den>
                                  </m:f>
                                </m:e>
                              </m:d>
                            </m:e>
                            <m:sup>
                              <m:r>
                                <a:rPr lang="en-US" sz="2800" i="1">
                                  <a:effectLst/>
                                  <a:latin typeface="Cambria Math" panose="02040503050406030204" pitchFamily="18" charset="0"/>
                                  <a:ea typeface="Aptos" panose="020B0004020202020204" pitchFamily="34" charset="0"/>
                                  <a:cs typeface="Times New Roman" panose="02020603050405020304" pitchFamily="18" charset="0"/>
                                </a:rPr>
                                <m:t>0</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72</m:t>
                              </m:r>
                            </m:sup>
                          </m:sSup>
                        </m:den>
                      </m:f>
                    </m:oMath>
                  </m:oMathPara>
                </a14:m>
                <a:endParaRPr lang="en-US"/>
              </a:p>
            </p:txBody>
          </p:sp>
        </mc:Choice>
        <mc:Fallback xmlns="">
          <p:sp>
            <p:nvSpPr>
              <p:cNvPr id="3" name="Content Placeholder 2">
                <a:extLst>
                  <a:ext uri="{FF2B5EF4-FFF2-40B4-BE49-F238E27FC236}">
                    <a16:creationId xmlns:a16="http://schemas.microsoft.com/office/drawing/2014/main" id="{0C8C158E-0CE2-E83B-B4E5-7E93673AE9C3}"/>
                  </a:ext>
                </a:extLst>
              </p:cNvPr>
              <p:cNvSpPr>
                <a:spLocks noGrp="1" noRot="1" noChangeAspect="1" noMove="1" noResize="1" noEditPoints="1" noAdjustHandles="1" noChangeArrowheads="1" noChangeShapeType="1" noTextEdit="1"/>
              </p:cNvSpPr>
              <p:nvPr>
                <p:ph idx="1"/>
              </p:nvPr>
            </p:nvSpPr>
            <p:spPr>
              <a:xfrm>
                <a:off x="838200" y="490194"/>
                <a:ext cx="10515600" cy="5686769"/>
              </a:xfrm>
              <a:blipFill>
                <a:blip r:embed="rId2"/>
                <a:stretch>
                  <a:fillRect l="-1217" t="-1822" r="-1159"/>
                </a:stretch>
              </a:blipFill>
            </p:spPr>
            <p:txBody>
              <a:bodyPr/>
              <a:lstStyle/>
              <a:p>
                <a:r>
                  <a:rPr lang="en-US">
                    <a:noFill/>
                  </a:rPr>
                  <a:t> </a:t>
                </a:r>
              </a:p>
            </p:txBody>
          </p:sp>
        </mc:Fallback>
      </mc:AlternateContent>
    </p:spTree>
    <p:extLst>
      <p:ext uri="{BB962C8B-B14F-4D97-AF65-F5344CB8AC3E}">
        <p14:creationId xmlns:p14="http://schemas.microsoft.com/office/powerpoint/2010/main" val="24877310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82BF-F4CB-B5C9-934E-45B81257F00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8E47E-2817-BB52-3E98-A1C439A7CC56}"/>
              </a:ext>
            </a:extLst>
          </p:cNvPr>
          <p:cNvSpPr>
            <a:spLocks noGrp="1"/>
          </p:cNvSpPr>
          <p:nvPr>
            <p:ph idx="1"/>
          </p:nvPr>
        </p:nvSpPr>
        <p:spPr>
          <a:xfrm>
            <a:off x="838200" y="490194"/>
            <a:ext cx="10515600" cy="5686769"/>
          </a:xfrm>
        </p:spPr>
        <p:txBody>
          <a:bodyPr/>
          <a:lstStyle/>
          <a:p>
            <a:pPr marL="0" indent="0">
              <a:buNone/>
            </a:pPr>
            <a:r>
              <a:rPr lang="en-US" b="1" cap="small"/>
              <a:t>Giải:</a:t>
            </a:r>
          </a:p>
          <a:p>
            <a:pPr marL="0" indent="0">
              <a:buNone/>
            </a:pPr>
            <a:endParaRPr lang="en-US" b="1" cap="small"/>
          </a:p>
        </p:txBody>
      </p:sp>
    </p:spTree>
    <p:extLst>
      <p:ext uri="{BB962C8B-B14F-4D97-AF65-F5344CB8AC3E}">
        <p14:creationId xmlns:p14="http://schemas.microsoft.com/office/powerpoint/2010/main" val="18603614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66B4-E920-B03B-EAD9-8FFC3F91762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78750-56EA-0C63-9970-04C621A3B2A6}"/>
                  </a:ext>
                </a:extLst>
              </p:cNvPr>
              <p:cNvSpPr>
                <a:spLocks noGrp="1"/>
              </p:cNvSpPr>
              <p:nvPr>
                <p:ph idx="1"/>
              </p:nvPr>
            </p:nvSpPr>
            <p:spPr>
              <a:xfrm>
                <a:off x="838200" y="490194"/>
                <a:ext cx="6230455" cy="6023728"/>
              </a:xfrm>
            </p:spPr>
            <p:txBody>
              <a:bodyPr>
                <a:normAutofit lnSpcReduction="10000"/>
              </a:bodyPr>
              <a:lstStyle/>
              <a:p>
                <a:pPr marL="0" indent="0">
                  <a:buNone/>
                </a:pPr>
                <a:r>
                  <a:rPr lang="en-US" b="1" cap="small"/>
                  <a:t>Bài tập 6:</a:t>
                </a:r>
              </a:p>
              <a:p>
                <a:pPr marL="0" indent="0">
                  <a:lnSpc>
                    <a:spcPct val="115000"/>
                  </a:lnSpc>
                  <a:spcBef>
                    <a:spcPts val="300"/>
                  </a:spcBef>
                  <a:spcAft>
                    <a:spcPts val="300"/>
                  </a:spcAft>
                  <a:buNone/>
                  <a:tabLst>
                    <a:tab pos="540385" algn="l"/>
                  </a:tabLst>
                </a:pPr>
                <a:r>
                  <a:rPr lang="en-US"/>
                  <a:t>Mật độ điện tử và lỗ trống trong mẫu bán dẫn silicon dài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𝑚</m:t>
                    </m:r>
                  </m:oMath>
                </a14:m>
                <a:r>
                  <a:rPr lang="en-US"/>
                  <a:t> được cho ở hình bên dưới. Mẫu bán dẫn được đặt trong điện trường với cường độ </a:t>
                </a:r>
                <a14:m>
                  <m:oMath xmlns:m="http://schemas.openxmlformats.org/officeDocument/2006/math">
                    <m:r>
                      <a:rPr lang="en-US" b="0" i="1" smtClean="0">
                        <a:latin typeface="Cambria Math" panose="02040503050406030204" pitchFamily="18" charset="0"/>
                      </a:rPr>
                      <m:t>25</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𝑐𝑚</m:t>
                    </m:r>
                  </m:oMath>
                </a14:m>
                <a:r>
                  <a:rPr lang="en-US"/>
                  <a:t>.</a:t>
                </a:r>
              </a:p>
              <a:p>
                <a:pPr marL="0" indent="0">
                  <a:lnSpc>
                    <a:spcPct val="115000"/>
                  </a:lnSpc>
                  <a:spcBef>
                    <a:spcPts val="300"/>
                  </a:spcBef>
                  <a:spcAft>
                    <a:spcPts val="300"/>
                  </a:spcAft>
                  <a:buNone/>
                  <a:tabLst>
                    <a:tab pos="540385" algn="l"/>
                  </a:tabLst>
                </a:pPr>
                <a:r>
                  <a:rPr lang="en-US"/>
                  <a:t>(a) Tính mật độ dòng điện toàn phần tại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0</m:t>
                    </m:r>
                  </m:oMath>
                </a14:m>
                <a:r>
                  <a:rPr lang="en-US"/>
                  <a:t>.</a:t>
                </a:r>
              </a:p>
              <a:p>
                <a:pPr marL="0" indent="0">
                  <a:lnSpc>
                    <a:spcPct val="115000"/>
                  </a:lnSpc>
                  <a:spcBef>
                    <a:spcPts val="300"/>
                  </a:spcBef>
                  <a:spcAft>
                    <a:spcPts val="300"/>
                  </a:spcAft>
                  <a:buNone/>
                  <a:tabLst>
                    <a:tab pos="540385" algn="l"/>
                  </a:tabLst>
                </a:pPr>
                <a:r>
                  <a:rPr lang="en-US"/>
                  <a:t>(b) Tính thành phần dòng trôi và dòng khuếch tán của điện tử và lỗ trống tại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𝑚</m:t>
                    </m:r>
                  </m:oMath>
                </a14:m>
                <a:r>
                  <a:rPr lang="en-US"/>
                  <a:t>. Cho độ linh động của điện tử và lỗ trống lần lượt bằng </a:t>
                </a:r>
                <a14:m>
                  <m:oMath xmlns:m="http://schemas.openxmlformats.org/officeDocument/2006/math">
                    <m:r>
                      <a:rPr lang="en-US" b="0" i="1" smtClean="0">
                        <a:latin typeface="Cambria Math" panose="02040503050406030204" pitchFamily="18" charset="0"/>
                      </a:rPr>
                      <m:t>350</m:t>
                    </m:r>
                  </m:oMath>
                </a14:m>
                <a:r>
                  <a:rPr lang="en-US"/>
                  <a:t> và </a:t>
                </a:r>
                <a14:m>
                  <m:oMath xmlns:m="http://schemas.openxmlformats.org/officeDocument/2006/math">
                    <m:r>
                      <a:rPr lang="en-US" b="0" i="1" smtClean="0">
                        <a:latin typeface="Cambria Math" panose="02040503050406030204" pitchFamily="18" charset="0"/>
                      </a:rPr>
                      <m:t>150</m:t>
                    </m:r>
                    <m:r>
                      <a:rPr lang="en-US" b="0" i="1" smtClean="0">
                        <a:latin typeface="Cambria Math" panose="02040503050406030204" pitchFamily="18" charset="0"/>
                      </a:rPr>
                      <m:t> </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den>
                    </m:f>
                  </m:oMath>
                </a14:m>
                <a:r>
                  <a:rPr lang="en-US"/>
                  <a:t>.</a:t>
                </a:r>
              </a:p>
            </p:txBody>
          </p:sp>
        </mc:Choice>
        <mc:Fallback xmlns="">
          <p:sp>
            <p:nvSpPr>
              <p:cNvPr id="3" name="Content Placeholder 2">
                <a:extLst>
                  <a:ext uri="{FF2B5EF4-FFF2-40B4-BE49-F238E27FC236}">
                    <a16:creationId xmlns:a16="http://schemas.microsoft.com/office/drawing/2014/main" id="{ECE78750-56EA-0C63-9970-04C621A3B2A6}"/>
                  </a:ext>
                </a:extLst>
              </p:cNvPr>
              <p:cNvSpPr>
                <a:spLocks noGrp="1" noRot="1" noChangeAspect="1" noMove="1" noResize="1" noEditPoints="1" noAdjustHandles="1" noChangeArrowheads="1" noChangeShapeType="1" noTextEdit="1"/>
              </p:cNvSpPr>
              <p:nvPr>
                <p:ph idx="1"/>
              </p:nvPr>
            </p:nvSpPr>
            <p:spPr>
              <a:xfrm>
                <a:off x="838200" y="490194"/>
                <a:ext cx="6230455" cy="6023728"/>
              </a:xfrm>
              <a:blipFill>
                <a:blip r:embed="rId2"/>
                <a:stretch>
                  <a:fillRect l="-2055" t="-2427" r="-19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A983F2-7C0B-B715-B335-11F4476A2440}"/>
              </a:ext>
            </a:extLst>
          </p:cNvPr>
          <p:cNvPicPr>
            <a:picLocks noChangeAspect="1"/>
          </p:cNvPicPr>
          <p:nvPr/>
        </p:nvPicPr>
        <p:blipFill>
          <a:blip r:embed="rId3"/>
          <a:stretch>
            <a:fillRect/>
          </a:stretch>
        </p:blipFill>
        <p:spPr>
          <a:xfrm>
            <a:off x="7068655" y="1867804"/>
            <a:ext cx="5123345" cy="3444200"/>
          </a:xfrm>
          <a:prstGeom prst="rect">
            <a:avLst/>
          </a:prstGeom>
        </p:spPr>
      </p:pic>
    </p:spTree>
    <p:extLst>
      <p:ext uri="{BB962C8B-B14F-4D97-AF65-F5344CB8AC3E}">
        <p14:creationId xmlns:p14="http://schemas.microsoft.com/office/powerpoint/2010/main" val="10583678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49476-F45B-3BC2-B17E-E99FBA4966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758CAA-5F79-4708-D28F-78F5C156A038}"/>
              </a:ext>
            </a:extLst>
          </p:cNvPr>
          <p:cNvSpPr>
            <a:spLocks noGrp="1"/>
          </p:cNvSpPr>
          <p:nvPr>
            <p:ph idx="1"/>
          </p:nvPr>
        </p:nvSpPr>
        <p:spPr>
          <a:xfrm>
            <a:off x="838200" y="490194"/>
            <a:ext cx="10515600" cy="5686769"/>
          </a:xfrm>
        </p:spPr>
        <p:txBody>
          <a:bodyPr/>
          <a:lstStyle/>
          <a:p>
            <a:pPr marL="0" indent="0">
              <a:buNone/>
            </a:pPr>
            <a:r>
              <a:rPr lang="en-US" b="1" cap="small"/>
              <a:t>Giải:</a:t>
            </a:r>
          </a:p>
          <a:p>
            <a:pPr marL="0" indent="0">
              <a:buNone/>
            </a:pPr>
            <a:endParaRPr lang="en-US" b="1" cap="small"/>
          </a:p>
        </p:txBody>
      </p:sp>
    </p:spTree>
    <p:extLst>
      <p:ext uri="{BB962C8B-B14F-4D97-AF65-F5344CB8AC3E}">
        <p14:creationId xmlns:p14="http://schemas.microsoft.com/office/powerpoint/2010/main" val="18035307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E1DF9-397B-E5EF-5F0D-C73B091053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64258-F14F-7D8A-403D-5771FDB2B1CE}"/>
              </a:ext>
            </a:extLst>
          </p:cNvPr>
          <p:cNvSpPr>
            <a:spLocks noGrp="1"/>
          </p:cNvSpPr>
          <p:nvPr>
            <p:ph idx="1"/>
          </p:nvPr>
        </p:nvSpPr>
        <p:spPr>
          <a:xfrm>
            <a:off x="838200" y="490194"/>
            <a:ext cx="10515600" cy="5686769"/>
          </a:xfrm>
        </p:spPr>
        <p:txBody>
          <a:bodyPr/>
          <a:lstStyle/>
          <a:p>
            <a:pPr marL="0" indent="0">
              <a:buNone/>
            </a:pPr>
            <a:r>
              <a:rPr lang="en-US" b="1" cap="small"/>
              <a:t>Giải:</a:t>
            </a:r>
          </a:p>
          <a:p>
            <a:pPr marL="0" indent="0">
              <a:buNone/>
            </a:pPr>
            <a:endParaRPr lang="en-US" b="1" cap="small"/>
          </a:p>
        </p:txBody>
      </p:sp>
    </p:spTree>
    <p:extLst>
      <p:ext uri="{BB962C8B-B14F-4D97-AF65-F5344CB8AC3E}">
        <p14:creationId xmlns:p14="http://schemas.microsoft.com/office/powerpoint/2010/main" val="28979923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70CE9-BFFB-D48A-C595-812EBF56F4F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05FD9F-30BE-9D42-A9D1-7496789328D9}"/>
                  </a:ext>
                </a:extLst>
              </p:cNvPr>
              <p:cNvSpPr>
                <a:spLocks noGrp="1"/>
              </p:cNvSpPr>
              <p:nvPr>
                <p:ph idx="1"/>
              </p:nvPr>
            </p:nvSpPr>
            <p:spPr>
              <a:xfrm>
                <a:off x="838200" y="490194"/>
                <a:ext cx="10558806" cy="6023728"/>
              </a:xfrm>
            </p:spPr>
            <p:txBody>
              <a:bodyPr>
                <a:normAutofit/>
              </a:bodyPr>
              <a:lstStyle/>
              <a:p>
                <a:pPr marL="0" indent="0">
                  <a:buNone/>
                </a:pPr>
                <a:r>
                  <a:rPr lang="en-US" b="1" cap="small"/>
                  <a:t>Bài tập 7:</a:t>
                </a:r>
              </a:p>
              <a:p>
                <a:pPr marL="0" indent="0">
                  <a:buNone/>
                </a:pPr>
                <a:r>
                  <a:rPr lang="en-US"/>
                  <a:t>Giả sử sự thay đổi của mật độ lỗ trống theo chiều dài của một mẫu bán dẫn được biểu diễn bằng biểu thức sau:</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19</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𝑝</m:t>
                                      </m:r>
                                    </m:sub>
                                  </m:sSub>
                                </m:den>
                              </m:f>
                            </m:e>
                          </m:d>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r>
                                    <a:rPr lang="en-US" i="1">
                                      <a:latin typeface="Cambria Math" panose="02040503050406030204" pitchFamily="18" charset="0"/>
                                    </a:rPr>
                                    <m:t>3</m:t>
                                  </m:r>
                                </m:sup>
                              </m:sSup>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0</m:t>
                          </m:r>
                        </m:e>
                      </m:func>
                      <m:r>
                        <a:rPr lang="en-US" i="1">
                          <a:latin typeface="Cambria Math" panose="02040503050406030204" pitchFamily="18" charset="0"/>
                        </a:rPr>
                        <m:t>,</m:t>
                      </m:r>
                    </m:oMath>
                  </m:oMathPara>
                </a14:m>
                <a:endParaRPr lang="en-US"/>
              </a:p>
              <a:p>
                <a:pPr marL="0" indent="0">
                  <a:buNone/>
                </a:pPr>
                <a:r>
                  <a:rPr lang="en-US"/>
                  <a:t>trong đó,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𝑝</m:t>
                        </m:r>
                      </m:sub>
                    </m:sSub>
                  </m:oMath>
                </a14:m>
                <a:r>
                  <a:rPr lang="en-US"/>
                  <a:t> được gọi là chiều dài khuếch tán của lỗ trống và bằng </a:t>
                </a: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𝜇</m:t>
                    </m:r>
                    <m:r>
                      <a:rPr lang="en-US" i="1">
                        <a:latin typeface="Cambria Math" panose="02040503050406030204" pitchFamily="18" charset="0"/>
                      </a:rPr>
                      <m:t>𝑚</m:t>
                    </m:r>
                  </m:oMath>
                </a14:m>
                <a:r>
                  <a:rPr lang="en-US"/>
                  <a:t>.</a:t>
                </a:r>
              </a:p>
              <a:p>
                <a:pPr marL="0" indent="0">
                  <a:buNone/>
                </a:pPr>
                <a:r>
                  <a:rPr lang="en-US"/>
                  <a:t>Hãy tính cường độ dòng điện khuếch tán của lỗ trống tại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0</m:t>
                    </m:r>
                  </m:oMath>
                </a14:m>
                <a:r>
                  <a:rPr lang="en-US"/>
                  <a:t>. Biết rằng,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 </m:t>
                    </m:r>
                    <m:f>
                      <m:fPr>
                        <m:type m:val="lin"/>
                        <m:ctrlPr>
                          <a:rPr lang="en-US" i="1">
                            <a:latin typeface="Cambria Math" panose="02040503050406030204" pitchFamily="18" charset="0"/>
                          </a:rPr>
                        </m:ctrlPr>
                      </m:fPr>
                      <m:num>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num>
                      <m:den>
                        <m:r>
                          <a:rPr lang="en-US" i="1">
                            <a:latin typeface="Cambria Math" panose="02040503050406030204" pitchFamily="18" charset="0"/>
                          </a:rPr>
                          <m:t>𝑠</m:t>
                        </m:r>
                      </m:den>
                    </m:f>
                  </m:oMath>
                </a14:m>
                <a:r>
                  <a:rPr lang="en-US"/>
                  <a:t> và tiết diện của mẫu bán dẫn bằng </a:t>
                </a:r>
                <a14:m>
                  <m:oMath xmlns:m="http://schemas.openxmlformats.org/officeDocument/2006/math">
                    <m:r>
                      <a:rPr lang="en-US" i="1">
                        <a:latin typeface="Cambria Math" panose="02040503050406030204" pitchFamily="18" charset="0"/>
                      </a:rPr>
                      <m:t>10</m:t>
                    </m:r>
                    <m:r>
                      <a:rPr lang="en-US" i="1">
                        <a:latin typeface="Cambria Math" panose="02040503050406030204" pitchFamily="18" charset="0"/>
                      </a:rPr>
                      <m:t> </m:t>
                    </m:r>
                    <m:r>
                      <a:rPr lang="en-US" i="1">
                        <a:latin typeface="Cambria Math" panose="02040503050406030204" pitchFamily="18" charset="0"/>
                      </a:rPr>
                      <m:t>𝜇</m:t>
                    </m:r>
                    <m:r>
                      <a:rPr lang="en-US" i="1">
                        <a:latin typeface="Cambria Math" panose="02040503050406030204" pitchFamily="18" charset="0"/>
                      </a:rPr>
                      <m:t>𝑚</m:t>
                    </m:r>
                  </m:oMath>
                </a14:m>
                <a:r>
                  <a:rPr lang="en-US"/>
                  <a:t>.</a:t>
                </a:r>
              </a:p>
            </p:txBody>
          </p:sp>
        </mc:Choice>
        <mc:Fallback xmlns="">
          <p:sp>
            <p:nvSpPr>
              <p:cNvPr id="3" name="Content Placeholder 2">
                <a:extLst>
                  <a:ext uri="{FF2B5EF4-FFF2-40B4-BE49-F238E27FC236}">
                    <a16:creationId xmlns:a16="http://schemas.microsoft.com/office/drawing/2014/main" id="{2B05FD9F-30BE-9D42-A9D1-7496789328D9}"/>
                  </a:ext>
                </a:extLst>
              </p:cNvPr>
              <p:cNvSpPr>
                <a:spLocks noGrp="1" noRot="1" noChangeAspect="1" noMove="1" noResize="1" noEditPoints="1" noAdjustHandles="1" noChangeArrowheads="1" noChangeShapeType="1" noTextEdit="1"/>
              </p:cNvSpPr>
              <p:nvPr>
                <p:ph idx="1"/>
              </p:nvPr>
            </p:nvSpPr>
            <p:spPr>
              <a:xfrm>
                <a:off x="838200" y="490194"/>
                <a:ext cx="10558806" cy="6023728"/>
              </a:xfrm>
              <a:blipFill>
                <a:blip r:embed="rId2"/>
                <a:stretch>
                  <a:fillRect l="-1212" t="-1719" r="-1155"/>
                </a:stretch>
              </a:blipFill>
            </p:spPr>
            <p:txBody>
              <a:bodyPr/>
              <a:lstStyle/>
              <a:p>
                <a:r>
                  <a:rPr lang="en-US">
                    <a:noFill/>
                  </a:rPr>
                  <a:t> </a:t>
                </a:r>
              </a:p>
            </p:txBody>
          </p:sp>
        </mc:Fallback>
      </mc:AlternateContent>
    </p:spTree>
    <p:extLst>
      <p:ext uri="{BB962C8B-B14F-4D97-AF65-F5344CB8AC3E}">
        <p14:creationId xmlns:p14="http://schemas.microsoft.com/office/powerpoint/2010/main" val="239906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902C-59B0-4917-C141-502A6EB09B22}"/>
              </a:ext>
            </a:extLst>
          </p:cNvPr>
          <p:cNvSpPr>
            <a:spLocks noGrp="1"/>
          </p:cNvSpPr>
          <p:nvPr>
            <p:ph type="title"/>
          </p:nvPr>
        </p:nvSpPr>
        <p:spPr/>
        <p:txBody>
          <a:bodyPr/>
          <a:lstStyle/>
          <a:p>
            <a:r>
              <a:rPr lang="en-US"/>
              <a:t>1.1.7 Ion hóa</a:t>
            </a:r>
          </a:p>
        </p:txBody>
      </p:sp>
      <p:sp>
        <p:nvSpPr>
          <p:cNvPr id="3" name="Content Placeholder 2">
            <a:extLst>
              <a:ext uri="{FF2B5EF4-FFF2-40B4-BE49-F238E27FC236}">
                <a16:creationId xmlns:a16="http://schemas.microsoft.com/office/drawing/2014/main" id="{E8565FA7-6CB1-2ADE-8A03-E389960C4F89}"/>
              </a:ext>
            </a:extLst>
          </p:cNvPr>
          <p:cNvSpPr>
            <a:spLocks noGrp="1"/>
          </p:cNvSpPr>
          <p:nvPr>
            <p:ph idx="1"/>
          </p:nvPr>
        </p:nvSpPr>
        <p:spPr/>
        <p:txBody>
          <a:bodyPr/>
          <a:lstStyle/>
          <a:p>
            <a:r>
              <a:rPr lang="vi-VN" dirty="0"/>
              <a:t>Khi có đủ năng lượng, điện tử hóa trị bứt</a:t>
            </a:r>
            <a:r>
              <a:rPr lang="en-US" dirty="0"/>
              <a:t> </a:t>
            </a:r>
            <a:r>
              <a:rPr lang="vi-VN" dirty="0"/>
              <a:t>khỏi nguyên tử khiến cho  nguyên  tử</a:t>
            </a:r>
            <a:r>
              <a:rPr lang="en-US" dirty="0"/>
              <a:t> </a:t>
            </a:r>
            <a:r>
              <a:rPr lang="vi-VN" dirty="0"/>
              <a:t>chuyển từ trạng thái ban đầu là trung hòa</a:t>
            </a:r>
            <a:r>
              <a:rPr lang="en-US" dirty="0"/>
              <a:t> </a:t>
            </a:r>
            <a:r>
              <a:rPr lang="vi-VN" dirty="0"/>
              <a:t>về điện sang trạng thái thừa điện tích dương, và hình thành nên ion dương.</a:t>
            </a:r>
          </a:p>
          <a:p>
            <a:r>
              <a:rPr lang="vi-VN" dirty="0"/>
              <a:t>Quá trình ngược lại xảy ra khi nguyên tử</a:t>
            </a:r>
            <a:r>
              <a:rPr lang="en-US" dirty="0"/>
              <a:t> </a:t>
            </a:r>
            <a:r>
              <a:rPr lang="vi-VN" dirty="0"/>
              <a:t>nhận thêm điện tử và hình thành nên ion</a:t>
            </a:r>
            <a:r>
              <a:rPr lang="en-US" dirty="0"/>
              <a:t> </a:t>
            </a:r>
            <a:r>
              <a:rPr lang="vi-VN" dirty="0"/>
              <a:t>âm.</a:t>
            </a:r>
          </a:p>
          <a:p>
            <a:endParaRPr lang="en-US" dirty="0"/>
          </a:p>
        </p:txBody>
      </p:sp>
    </p:spTree>
    <p:extLst>
      <p:ext uri="{BB962C8B-B14F-4D97-AF65-F5344CB8AC3E}">
        <p14:creationId xmlns:p14="http://schemas.microsoft.com/office/powerpoint/2010/main" val="4207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E7A9-A4F7-5901-53E9-BAA0E9DBA71C}"/>
              </a:ext>
            </a:extLst>
          </p:cNvPr>
          <p:cNvSpPr>
            <a:spLocks noGrp="1"/>
          </p:cNvSpPr>
          <p:nvPr>
            <p:ph type="title"/>
          </p:nvPr>
        </p:nvSpPr>
        <p:spPr/>
        <p:txBody>
          <a:bodyPr/>
          <a:lstStyle/>
          <a:p>
            <a:r>
              <a:rPr lang="en-US"/>
              <a:t>1.1.8 Lỗ trống</a:t>
            </a:r>
          </a:p>
        </p:txBody>
      </p:sp>
      <p:sp>
        <p:nvSpPr>
          <p:cNvPr id="3" name="Content Placeholder 2">
            <a:extLst>
              <a:ext uri="{FF2B5EF4-FFF2-40B4-BE49-F238E27FC236}">
                <a16:creationId xmlns:a16="http://schemas.microsoft.com/office/drawing/2014/main" id="{419B5B13-57EC-D77C-A567-F500548BB17F}"/>
              </a:ext>
            </a:extLst>
          </p:cNvPr>
          <p:cNvSpPr>
            <a:spLocks noGrp="1"/>
          </p:cNvSpPr>
          <p:nvPr>
            <p:ph idx="1"/>
          </p:nvPr>
        </p:nvSpPr>
        <p:spPr/>
        <p:txBody>
          <a:bodyPr>
            <a:normAutofit/>
          </a:bodyPr>
          <a:lstStyle/>
          <a:p>
            <a:r>
              <a:rPr lang="vi-VN" dirty="0"/>
              <a:t>Khi điện tử hóa trị bứt ra khỏi liên kết và trở thành</a:t>
            </a:r>
            <a:r>
              <a:rPr lang="en-US" dirty="0"/>
              <a:t> </a:t>
            </a:r>
            <a:r>
              <a:rPr lang="vi-VN" dirty="0"/>
              <a:t>điện tử tự do, sẽ để lại một liên kết bị khuyết, gọi là</a:t>
            </a:r>
            <a:r>
              <a:rPr lang="en-US" dirty="0"/>
              <a:t> </a:t>
            </a:r>
            <a:r>
              <a:rPr lang="vi-VN" dirty="0"/>
              <a:t>lỗ trống.</a:t>
            </a:r>
          </a:p>
          <a:p>
            <a:r>
              <a:rPr lang="vi-VN" dirty="0"/>
              <a:t>Quá trình này được gọi là sự hình thành cặp điện tử</a:t>
            </a:r>
            <a:r>
              <a:rPr lang="en-US" dirty="0"/>
              <a:t> </a:t>
            </a:r>
            <a:r>
              <a:rPr lang="vi-VN" dirty="0"/>
              <a:t>-</a:t>
            </a:r>
            <a:r>
              <a:rPr lang="en-US" dirty="0"/>
              <a:t> </a:t>
            </a:r>
            <a:r>
              <a:rPr lang="vi-VN" dirty="0"/>
              <a:t>lỗ trống. </a:t>
            </a:r>
            <a:endParaRPr lang="en-US" dirty="0"/>
          </a:p>
          <a:p>
            <a:r>
              <a:rPr lang="vi-VN" dirty="0"/>
              <a:t>Quá trình ngược lại</a:t>
            </a:r>
            <a:r>
              <a:rPr lang="en-US" dirty="0"/>
              <a:t>, </a:t>
            </a:r>
            <a:r>
              <a:rPr lang="en-US" dirty="0" err="1"/>
              <a:t>tức</a:t>
            </a:r>
            <a:r>
              <a:rPr lang="en-US" dirty="0"/>
              <a:t> </a:t>
            </a:r>
            <a:r>
              <a:rPr lang="en-US" dirty="0" err="1"/>
              <a:t>điện</a:t>
            </a:r>
            <a:r>
              <a:rPr lang="en-US" dirty="0"/>
              <a:t> </a:t>
            </a:r>
            <a:r>
              <a:rPr lang="en-US" dirty="0" err="1"/>
              <a:t>tử</a:t>
            </a:r>
            <a:r>
              <a:rPr lang="en-US" dirty="0"/>
              <a:t> </a:t>
            </a:r>
            <a:r>
              <a:rPr lang="en-US" dirty="0" err="1"/>
              <a:t>kết</a:t>
            </a:r>
            <a:r>
              <a:rPr lang="en-US" dirty="0"/>
              <a:t> </a:t>
            </a:r>
            <a:r>
              <a:rPr lang="en-US" dirty="0" err="1"/>
              <a:t>hợp</a:t>
            </a:r>
            <a:r>
              <a:rPr lang="en-US" dirty="0"/>
              <a:t> </a:t>
            </a:r>
            <a:r>
              <a:rPr lang="en-US" dirty="0" err="1"/>
              <a:t>lại</a:t>
            </a:r>
            <a:r>
              <a:rPr lang="en-US" dirty="0"/>
              <a:t> </a:t>
            </a:r>
            <a:r>
              <a:rPr lang="en-US" dirty="0" err="1"/>
              <a:t>với</a:t>
            </a:r>
            <a:r>
              <a:rPr lang="en-US" dirty="0"/>
              <a:t> </a:t>
            </a:r>
            <a:r>
              <a:rPr lang="en-US" dirty="0" err="1"/>
              <a:t>lỗ</a:t>
            </a:r>
            <a:r>
              <a:rPr lang="en-US" dirty="0"/>
              <a:t> </a:t>
            </a:r>
            <a:r>
              <a:rPr lang="en-US" dirty="0" err="1"/>
              <a:t>trống</a:t>
            </a:r>
            <a:r>
              <a:rPr lang="en-US" dirty="0"/>
              <a:t>,</a:t>
            </a:r>
            <a:r>
              <a:rPr lang="vi-VN" dirty="0"/>
              <a:t> được gọi là sự tái hợp.</a:t>
            </a:r>
          </a:p>
        </p:txBody>
      </p:sp>
      <p:pic>
        <p:nvPicPr>
          <p:cNvPr id="4" name="object 5">
            <a:extLst>
              <a:ext uri="{FF2B5EF4-FFF2-40B4-BE49-F238E27FC236}">
                <a16:creationId xmlns:a16="http://schemas.microsoft.com/office/drawing/2014/main" id="{D07E37F4-9FF1-7A48-876D-7832A2CFA04C}"/>
              </a:ext>
            </a:extLst>
          </p:cNvPr>
          <p:cNvPicPr/>
          <p:nvPr/>
        </p:nvPicPr>
        <p:blipFill>
          <a:blip r:embed="rId2" cstate="print"/>
          <a:stretch>
            <a:fillRect/>
          </a:stretch>
        </p:blipFill>
        <p:spPr>
          <a:xfrm>
            <a:off x="2971293" y="3303387"/>
            <a:ext cx="2725678" cy="3392424"/>
          </a:xfrm>
          <a:prstGeom prst="rect">
            <a:avLst/>
          </a:prstGeom>
        </p:spPr>
      </p:pic>
      <p:pic>
        <p:nvPicPr>
          <p:cNvPr id="5" name="object 4">
            <a:extLst>
              <a:ext uri="{FF2B5EF4-FFF2-40B4-BE49-F238E27FC236}">
                <a16:creationId xmlns:a16="http://schemas.microsoft.com/office/drawing/2014/main" id="{8ABC8065-5AFF-4D1B-999A-4C0C34E23F20}"/>
              </a:ext>
            </a:extLst>
          </p:cNvPr>
          <p:cNvPicPr/>
          <p:nvPr/>
        </p:nvPicPr>
        <p:blipFill>
          <a:blip r:embed="rId3" cstate="print"/>
          <a:stretch>
            <a:fillRect/>
          </a:stretch>
        </p:blipFill>
        <p:spPr>
          <a:xfrm>
            <a:off x="6285658" y="3224679"/>
            <a:ext cx="3471085" cy="3471132"/>
          </a:xfrm>
          <a:prstGeom prst="rect">
            <a:avLst/>
          </a:prstGeom>
        </p:spPr>
      </p:pic>
    </p:spTree>
    <p:extLst>
      <p:ext uri="{BB962C8B-B14F-4D97-AF65-F5344CB8AC3E}">
        <p14:creationId xmlns:p14="http://schemas.microsoft.com/office/powerpoint/2010/main" val="36123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E1195-864F-BB51-386D-85B87051E61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46E378-0106-B492-1B24-0ACEFAD0AF2C}"/>
                  </a:ext>
                </a:extLst>
              </p:cNvPr>
              <p:cNvSpPr>
                <a:spLocks noGrp="1"/>
              </p:cNvSpPr>
              <p:nvPr>
                <p:ph idx="1"/>
              </p:nvPr>
            </p:nvSpPr>
            <p:spPr>
              <a:xfrm>
                <a:off x="838200" y="546755"/>
                <a:ext cx="10515600" cy="5630208"/>
              </a:xfrm>
            </p:spPr>
            <p:txBody>
              <a:bodyPr/>
              <a:lstStyle/>
              <a:p>
                <a:r>
                  <a:rPr lang="vi-VN" dirty="0"/>
                  <a:t>Điện tích của lỗ trống: </a:t>
                </a:r>
                <a14:m>
                  <m:oMath xmlns:m="http://schemas.openxmlformats.org/officeDocument/2006/math">
                    <m:r>
                      <a:rPr lang="vi-VN" i="1" smtClean="0">
                        <a:latin typeface="Cambria Math" panose="02040503050406030204" pitchFamily="18" charset="0"/>
                      </a:rPr>
                      <m:t>𝑞</m:t>
                    </m:r>
                    <m:r>
                      <a:rPr lang="vi-VN" i="1" smtClean="0">
                        <a:latin typeface="Cambria Math" panose="02040503050406030204" pitchFamily="18" charset="0"/>
                      </a:rPr>
                      <m:t>=+</m:t>
                    </m:r>
                    <m:r>
                      <a:rPr lang="vi-VN" i="1" smtClean="0">
                        <a:latin typeface="Cambria Math" panose="02040503050406030204" pitchFamily="18" charset="0"/>
                      </a:rPr>
                      <m:t>1</m:t>
                    </m:r>
                    <m:r>
                      <a:rPr lang="vi-VN" i="1" smtClean="0">
                        <a:latin typeface="Cambria Math" panose="02040503050406030204" pitchFamily="18" charset="0"/>
                      </a:rPr>
                      <m:t>.</m:t>
                    </m:r>
                    <m:r>
                      <a:rPr lang="vi-VN" i="1" smtClean="0">
                        <a:latin typeface="Cambria Math" panose="02040503050406030204" pitchFamily="18" charset="0"/>
                      </a:rPr>
                      <m:t>6</m:t>
                    </m:r>
                    <m:r>
                      <a:rPr lang="vi-VN" i="1" smtClean="0">
                        <a:latin typeface="Cambria Math" panose="02040503050406030204" pitchFamily="18" charset="0"/>
                      </a:rPr>
                      <m:t>×</m:t>
                    </m:r>
                    <m:sSup>
                      <m:sSupPr>
                        <m:ctrlPr>
                          <a:rPr lang="en-US" b="0" i="1" smtClean="0">
                            <a:latin typeface="Cambria Math" panose="02040503050406030204" pitchFamily="18" charset="0"/>
                          </a:rPr>
                        </m:ctrlPr>
                      </m:sSupPr>
                      <m:e>
                        <m:r>
                          <a:rPr lang="vi-VN" i="1" smtClean="0">
                            <a:latin typeface="Cambria Math" panose="02040503050406030204" pitchFamily="18" charset="0"/>
                          </a:rPr>
                          <m:t>10</m:t>
                        </m:r>
                      </m:e>
                      <m:sup>
                        <m:r>
                          <a:rPr lang="en-US" b="0" i="1" smtClean="0">
                            <a:latin typeface="Cambria Math" panose="02040503050406030204" pitchFamily="18" charset="0"/>
                          </a:rPr>
                          <m:t>−</m:t>
                        </m:r>
                        <m:r>
                          <a:rPr lang="en-US" b="0" i="1" smtClean="0">
                            <a:latin typeface="Cambria Math" panose="02040503050406030204" pitchFamily="18" charset="0"/>
                          </a:rPr>
                          <m:t>19</m:t>
                        </m:r>
                      </m:sup>
                    </m:sSup>
                    <m:r>
                      <a:rPr lang="en-US" b="0" i="1" smtClean="0">
                        <a:latin typeface="Cambria Math" panose="02040503050406030204" pitchFamily="18" charset="0"/>
                      </a:rPr>
                      <m:t> </m:t>
                    </m:r>
                    <m:r>
                      <a:rPr lang="vi-VN" i="1" smtClean="0">
                        <a:latin typeface="Cambria Math" panose="02040503050406030204" pitchFamily="18" charset="0"/>
                      </a:rPr>
                      <m:t>𝐶</m:t>
                    </m:r>
                  </m:oMath>
                </a14:m>
                <a:r>
                  <a:rPr lang="vi-VN" dirty="0"/>
                  <a:t>.</a:t>
                </a:r>
              </a:p>
              <a:p>
                <a:r>
                  <a:rPr lang="en-US" dirty="0" err="1"/>
                  <a:t>Điện</a:t>
                </a:r>
                <a:r>
                  <a:rPr lang="en-US" dirty="0"/>
                  <a:t> </a:t>
                </a:r>
                <a:r>
                  <a:rPr lang="en-US" dirty="0" err="1"/>
                  <a:t>tử</a:t>
                </a:r>
                <a:r>
                  <a:rPr lang="en-US" dirty="0"/>
                  <a:t> </a:t>
                </a:r>
                <a:r>
                  <a:rPr lang="en-US" dirty="0" err="1"/>
                  <a:t>từ</a:t>
                </a:r>
                <a:r>
                  <a:rPr lang="en-US" dirty="0"/>
                  <a:t> </a:t>
                </a:r>
                <a:r>
                  <a:rPr lang="en-US" dirty="0" err="1"/>
                  <a:t>liên</a:t>
                </a:r>
                <a:r>
                  <a:rPr lang="en-US" dirty="0"/>
                  <a:t> </a:t>
                </a:r>
                <a:r>
                  <a:rPr lang="en-US" dirty="0" err="1"/>
                  <a:t>kết</a:t>
                </a:r>
                <a:r>
                  <a:rPr lang="en-US" dirty="0"/>
                  <a:t> </a:t>
                </a:r>
                <a:r>
                  <a:rPr lang="en-US" dirty="0" err="1"/>
                  <a:t>lân</a:t>
                </a:r>
                <a:r>
                  <a:rPr lang="en-US" dirty="0"/>
                  <a:t> </a:t>
                </a:r>
                <a:r>
                  <a:rPr lang="en-US" dirty="0" err="1"/>
                  <a:t>cận</a:t>
                </a:r>
                <a:r>
                  <a:rPr lang="en-US" dirty="0"/>
                  <a:t> </a:t>
                </a:r>
                <a:r>
                  <a:rPr lang="en-US" dirty="0" err="1"/>
                  <a:t>có</a:t>
                </a:r>
                <a:r>
                  <a:rPr lang="en-US" dirty="0"/>
                  <a:t> </a:t>
                </a:r>
                <a:r>
                  <a:rPr lang="en-US" dirty="0" err="1"/>
                  <a:t>thể</a:t>
                </a:r>
                <a:r>
                  <a:rPr lang="en-US" dirty="0"/>
                  <a:t> </a:t>
                </a:r>
                <a:r>
                  <a:rPr lang="en-US" dirty="0" err="1"/>
                  <a:t>lấp</a:t>
                </a:r>
                <a:r>
                  <a:rPr lang="en-US" dirty="0"/>
                  <a:t> </a:t>
                </a:r>
                <a:r>
                  <a:rPr lang="en-US" dirty="0" err="1"/>
                  <a:t>đầy</a:t>
                </a:r>
                <a:r>
                  <a:rPr lang="en-US" dirty="0"/>
                  <a:t> </a:t>
                </a:r>
                <a:r>
                  <a:rPr lang="en-US" dirty="0" err="1"/>
                  <a:t>các</a:t>
                </a:r>
                <a:r>
                  <a:rPr lang="en-US" dirty="0"/>
                  <a:t> </a:t>
                </a:r>
                <a:r>
                  <a:rPr lang="en-US" dirty="0" err="1"/>
                  <a:t>liên</a:t>
                </a:r>
                <a:r>
                  <a:rPr lang="en-US" dirty="0"/>
                  <a:t> </a:t>
                </a:r>
                <a:r>
                  <a:rPr lang="en-US" dirty="0" err="1"/>
                  <a:t>kết</a:t>
                </a:r>
                <a:r>
                  <a:rPr lang="en-US" dirty="0"/>
                  <a:t> </a:t>
                </a:r>
                <a:r>
                  <a:rPr lang="en-US" dirty="0" err="1"/>
                  <a:t>bị</a:t>
                </a:r>
                <a:r>
                  <a:rPr lang="en-US" dirty="0"/>
                  <a:t> </a:t>
                </a:r>
                <a:r>
                  <a:rPr lang="en-US" dirty="0" err="1"/>
                  <a:t>khuyết</a:t>
                </a:r>
                <a:r>
                  <a:rPr lang="en-US" dirty="0"/>
                  <a:t> (</a:t>
                </a:r>
                <a:r>
                  <a:rPr lang="en-US" dirty="0" err="1"/>
                  <a:t>lỗ</a:t>
                </a:r>
                <a:r>
                  <a:rPr lang="en-US" dirty="0"/>
                  <a:t> </a:t>
                </a:r>
                <a:r>
                  <a:rPr lang="en-US" dirty="0" err="1"/>
                  <a:t>trống</a:t>
                </a:r>
                <a:r>
                  <a:rPr lang="en-US" dirty="0"/>
                  <a:t>), </a:t>
                </a:r>
                <a:r>
                  <a:rPr lang="en-US" dirty="0" err="1"/>
                  <a:t>tạo</a:t>
                </a:r>
                <a:r>
                  <a:rPr lang="en-US" dirty="0"/>
                  <a:t> </a:t>
                </a:r>
                <a:r>
                  <a:rPr lang="en-US" dirty="0" err="1"/>
                  <a:t>nên</a:t>
                </a:r>
                <a:r>
                  <a:rPr lang="en-US" dirty="0"/>
                  <a:t> </a:t>
                </a:r>
                <a:r>
                  <a:rPr lang="en-US" dirty="0" err="1"/>
                  <a:t>liên</a:t>
                </a:r>
                <a:r>
                  <a:rPr lang="en-US" dirty="0"/>
                  <a:t> </a:t>
                </a:r>
                <a:r>
                  <a:rPr lang="en-US" dirty="0" err="1"/>
                  <a:t>kết</a:t>
                </a:r>
                <a:r>
                  <a:rPr lang="en-US" dirty="0"/>
                  <a:t> </a:t>
                </a:r>
                <a:r>
                  <a:rPr lang="en-US" dirty="0" err="1"/>
                  <a:t>bị</a:t>
                </a:r>
                <a:r>
                  <a:rPr lang="en-US" dirty="0"/>
                  <a:t> </a:t>
                </a:r>
                <a:r>
                  <a:rPr lang="en-US" dirty="0" err="1"/>
                  <a:t>khuyết</a:t>
                </a:r>
                <a:r>
                  <a:rPr lang="en-US" dirty="0"/>
                  <a:t> ở </a:t>
                </a:r>
                <a:r>
                  <a:rPr lang="en-US" dirty="0" err="1"/>
                  <a:t>vị</a:t>
                </a:r>
                <a:r>
                  <a:rPr lang="en-US" dirty="0"/>
                  <a:t> </a:t>
                </a:r>
                <a:r>
                  <a:rPr lang="en-US" dirty="0" err="1"/>
                  <a:t>trí</a:t>
                </a:r>
                <a:r>
                  <a:rPr lang="en-US" dirty="0"/>
                  <a:t> </a:t>
                </a:r>
                <a:r>
                  <a:rPr lang="en-US" dirty="0" err="1"/>
                  <a:t>khác</a:t>
                </a:r>
                <a:r>
                  <a:rPr lang="en-US" dirty="0"/>
                  <a:t>. </a:t>
                </a:r>
                <a:r>
                  <a:rPr lang="en-US" dirty="0" err="1"/>
                  <a:t>Quá</a:t>
                </a:r>
                <a:r>
                  <a:rPr lang="en-US" dirty="0"/>
                  <a:t> </a:t>
                </a:r>
                <a:r>
                  <a:rPr lang="en-US" dirty="0" err="1"/>
                  <a:t>trình</a:t>
                </a:r>
                <a:r>
                  <a:rPr lang="en-US" dirty="0"/>
                  <a:t> </a:t>
                </a:r>
                <a:r>
                  <a:rPr lang="en-US" dirty="0" err="1"/>
                  <a:t>này</a:t>
                </a:r>
                <a:r>
                  <a:rPr lang="en-US" dirty="0"/>
                  <a:t> </a:t>
                </a:r>
                <a:r>
                  <a:rPr lang="en-US" dirty="0" err="1"/>
                  <a:t>cho</a:t>
                </a:r>
                <a:r>
                  <a:rPr lang="en-US" dirty="0"/>
                  <a:t> </a:t>
                </a:r>
                <a:r>
                  <a:rPr lang="en-US" dirty="0" err="1"/>
                  <a:t>phép</a:t>
                </a:r>
                <a:r>
                  <a:rPr lang="en-US" dirty="0"/>
                  <a:t> </a:t>
                </a:r>
                <a:r>
                  <a:rPr lang="en-US" dirty="0" err="1"/>
                  <a:t>lỗ</a:t>
                </a:r>
                <a:r>
                  <a:rPr lang="en-US" dirty="0"/>
                  <a:t> </a:t>
                </a:r>
                <a:r>
                  <a:rPr lang="en-US" dirty="0" err="1"/>
                  <a:t>trống</a:t>
                </a:r>
                <a:r>
                  <a:rPr lang="en-US" dirty="0"/>
                  <a:t> </a:t>
                </a:r>
                <a:r>
                  <a:rPr lang="en-US" dirty="0" err="1"/>
                  <a:t>dịch</a:t>
                </a:r>
                <a:r>
                  <a:rPr lang="en-US" dirty="0"/>
                  <a:t> </a:t>
                </a:r>
                <a:r>
                  <a:rPr lang="en-US" dirty="0" err="1"/>
                  <a:t>chuyển</a:t>
                </a:r>
                <a:r>
                  <a:rPr lang="en-US" dirty="0"/>
                  <a:t> </a:t>
                </a:r>
                <a:r>
                  <a:rPr lang="en-US" dirty="0" err="1"/>
                  <a:t>trong</a:t>
                </a:r>
                <a:r>
                  <a:rPr lang="en-US" dirty="0"/>
                  <a:t> </a:t>
                </a:r>
                <a:r>
                  <a:rPr lang="en-US" dirty="0" err="1"/>
                  <a:t>mạng</a:t>
                </a:r>
                <a:r>
                  <a:rPr lang="en-US" dirty="0"/>
                  <a:t> </a:t>
                </a:r>
                <a:r>
                  <a:rPr lang="en-US" dirty="0" err="1"/>
                  <a:t>tinh</a:t>
                </a:r>
                <a:r>
                  <a:rPr lang="en-US" dirty="0"/>
                  <a:t> </a:t>
                </a:r>
                <a:r>
                  <a:rPr lang="en-US" dirty="0" err="1"/>
                  <a:t>thể</a:t>
                </a:r>
                <a:r>
                  <a:rPr lang="en-US" dirty="0"/>
                  <a:t>.</a:t>
                </a:r>
              </a:p>
            </p:txBody>
          </p:sp>
        </mc:Choice>
        <mc:Fallback xmlns="">
          <p:sp>
            <p:nvSpPr>
              <p:cNvPr id="3" name="Content Placeholder 2">
                <a:extLst>
                  <a:ext uri="{FF2B5EF4-FFF2-40B4-BE49-F238E27FC236}">
                    <a16:creationId xmlns:a16="http://schemas.microsoft.com/office/drawing/2014/main" id="{7E46E378-0106-B492-1B24-0ACEFAD0AF2C}"/>
                  </a:ext>
                </a:extLst>
              </p:cNvPr>
              <p:cNvSpPr>
                <a:spLocks noGrp="1" noRot="1" noChangeAspect="1" noMove="1" noResize="1" noEditPoints="1" noAdjustHandles="1" noChangeArrowheads="1" noChangeShapeType="1" noTextEdit="1"/>
              </p:cNvSpPr>
              <p:nvPr>
                <p:ph idx="1"/>
              </p:nvPr>
            </p:nvSpPr>
            <p:spPr>
              <a:xfrm>
                <a:off x="838200" y="546755"/>
                <a:ext cx="10515600" cy="5630208"/>
              </a:xfrm>
              <a:blipFill>
                <a:blip r:embed="rId2"/>
                <a:stretch>
                  <a:fillRect l="-1043" t="-1950" r="-11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3740DFB-74F1-0A87-D848-8C38E28E3E93}"/>
              </a:ext>
            </a:extLst>
          </p:cNvPr>
          <p:cNvPicPr>
            <a:picLocks noChangeAspect="1"/>
          </p:cNvPicPr>
          <p:nvPr/>
        </p:nvPicPr>
        <p:blipFill>
          <a:blip r:embed="rId3"/>
          <a:stretch>
            <a:fillRect/>
          </a:stretch>
        </p:blipFill>
        <p:spPr>
          <a:xfrm>
            <a:off x="0" y="2606677"/>
            <a:ext cx="12192000" cy="2966969"/>
          </a:xfrm>
          <a:prstGeom prst="rect">
            <a:avLst/>
          </a:prstGeom>
        </p:spPr>
      </p:pic>
    </p:spTree>
    <p:extLst>
      <p:ext uri="{BB962C8B-B14F-4D97-AF65-F5344CB8AC3E}">
        <p14:creationId xmlns:p14="http://schemas.microsoft.com/office/powerpoint/2010/main" val="264028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7F67D-85A4-D554-35D2-49CD267713E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18FA8-77C8-1899-1CDE-3C061F091392}"/>
              </a:ext>
            </a:extLst>
          </p:cNvPr>
          <p:cNvSpPr>
            <a:spLocks noGrp="1"/>
          </p:cNvSpPr>
          <p:nvPr>
            <p:ph idx="1"/>
          </p:nvPr>
        </p:nvSpPr>
        <p:spPr>
          <a:xfrm>
            <a:off x="452488" y="546755"/>
            <a:ext cx="4788815" cy="5630208"/>
          </a:xfrm>
        </p:spPr>
        <p:txBody>
          <a:bodyPr/>
          <a:lstStyle/>
          <a:p>
            <a:r>
              <a:rPr lang="en-US" dirty="0" err="1"/>
              <a:t>Chiều</a:t>
            </a:r>
            <a:r>
              <a:rPr lang="en-US" dirty="0"/>
              <a:t> </a:t>
            </a:r>
            <a:r>
              <a:rPr lang="en-US" dirty="0" err="1"/>
              <a:t>dịch</a:t>
            </a:r>
            <a:r>
              <a:rPr lang="en-US" dirty="0"/>
              <a:t> </a:t>
            </a:r>
            <a:r>
              <a:rPr lang="en-US" dirty="0" err="1"/>
              <a:t>chuyển</a:t>
            </a:r>
            <a:r>
              <a:rPr lang="en-US" dirty="0"/>
              <a:t> </a:t>
            </a:r>
            <a:r>
              <a:rPr lang="en-US" dirty="0" err="1"/>
              <a:t>của</a:t>
            </a:r>
            <a:r>
              <a:rPr lang="en-US" dirty="0"/>
              <a:t> </a:t>
            </a:r>
            <a:r>
              <a:rPr lang="en-US" dirty="0" err="1"/>
              <a:t>điện</a:t>
            </a:r>
            <a:r>
              <a:rPr lang="en-US" dirty="0"/>
              <a:t> </a:t>
            </a:r>
            <a:r>
              <a:rPr lang="en-US" dirty="0" err="1"/>
              <a:t>tử</a:t>
            </a:r>
            <a:r>
              <a:rPr lang="en-US" dirty="0"/>
              <a:t> </a:t>
            </a:r>
            <a:r>
              <a:rPr lang="en-US" dirty="0" err="1"/>
              <a:t>và</a:t>
            </a:r>
            <a:r>
              <a:rPr lang="en-US" dirty="0"/>
              <a:t> </a:t>
            </a:r>
            <a:r>
              <a:rPr lang="en-US" dirty="0" err="1"/>
              <a:t>lỗ</a:t>
            </a:r>
            <a:r>
              <a:rPr lang="en-US" dirty="0"/>
              <a:t> </a:t>
            </a:r>
            <a:r>
              <a:rPr lang="en-US" dirty="0" err="1"/>
              <a:t>trống</a:t>
            </a:r>
            <a:r>
              <a:rPr lang="en-US" dirty="0"/>
              <a:t> </a:t>
            </a:r>
            <a:r>
              <a:rPr lang="en-US" dirty="0" err="1"/>
              <a:t>ngược</a:t>
            </a:r>
            <a:r>
              <a:rPr lang="en-US" dirty="0"/>
              <a:t> </a:t>
            </a:r>
            <a:r>
              <a:rPr lang="en-US" dirty="0" err="1"/>
              <a:t>nhau</a:t>
            </a:r>
            <a:r>
              <a:rPr lang="en-US" dirty="0"/>
              <a:t>.</a:t>
            </a:r>
          </a:p>
          <a:p>
            <a:r>
              <a:rPr lang="en-US" dirty="0"/>
              <a:t>Tuy </a:t>
            </a:r>
            <a:r>
              <a:rPr lang="en-US" dirty="0" err="1"/>
              <a:t>nhiên</a:t>
            </a:r>
            <a:r>
              <a:rPr lang="en-US" dirty="0"/>
              <a:t>, </a:t>
            </a:r>
            <a:r>
              <a:rPr lang="en-US" dirty="0" err="1"/>
              <a:t>chiều</a:t>
            </a:r>
            <a:r>
              <a:rPr lang="en-US" dirty="0"/>
              <a:t> </a:t>
            </a:r>
            <a:r>
              <a:rPr lang="en-US" dirty="0" err="1"/>
              <a:t>dòng</a:t>
            </a:r>
            <a:r>
              <a:rPr lang="en-US" dirty="0"/>
              <a:t> </a:t>
            </a:r>
            <a:r>
              <a:rPr lang="en-US" dirty="0" err="1"/>
              <a:t>diện</a:t>
            </a:r>
            <a:r>
              <a:rPr lang="en-US" dirty="0"/>
              <a:t> do </a:t>
            </a:r>
            <a:r>
              <a:rPr lang="en-US" dirty="0" err="1"/>
              <a:t>điện</a:t>
            </a:r>
            <a:r>
              <a:rPr lang="en-US" dirty="0"/>
              <a:t> </a:t>
            </a:r>
            <a:r>
              <a:rPr lang="en-US" dirty="0" err="1"/>
              <a:t>tử</a:t>
            </a:r>
            <a:r>
              <a:rPr lang="en-US" dirty="0"/>
              <a:t> </a:t>
            </a:r>
            <a:r>
              <a:rPr lang="en-US" dirty="0" err="1"/>
              <a:t>và</a:t>
            </a:r>
            <a:r>
              <a:rPr lang="en-US" dirty="0"/>
              <a:t> </a:t>
            </a:r>
            <a:r>
              <a:rPr lang="en-US" dirty="0" err="1"/>
              <a:t>lỗ</a:t>
            </a:r>
            <a:r>
              <a:rPr lang="en-US" dirty="0"/>
              <a:t> </a:t>
            </a:r>
            <a:r>
              <a:rPr lang="en-US" dirty="0" err="1"/>
              <a:t>trống</a:t>
            </a:r>
            <a:r>
              <a:rPr lang="en-US" dirty="0"/>
              <a:t> </a:t>
            </a:r>
            <a:r>
              <a:rPr lang="en-US" dirty="0" err="1"/>
              <a:t>sinh</a:t>
            </a:r>
            <a:r>
              <a:rPr lang="en-US" dirty="0"/>
              <a:t> </a:t>
            </a:r>
            <a:r>
              <a:rPr lang="en-US" dirty="0" err="1"/>
              <a:t>ra</a:t>
            </a:r>
            <a:r>
              <a:rPr lang="en-US" dirty="0"/>
              <a:t> </a:t>
            </a:r>
            <a:r>
              <a:rPr lang="en-US" dirty="0" err="1"/>
              <a:t>lại</a:t>
            </a:r>
            <a:r>
              <a:rPr lang="en-US" dirty="0"/>
              <a:t> </a:t>
            </a:r>
            <a:r>
              <a:rPr lang="en-US" dirty="0" err="1"/>
              <a:t>có</a:t>
            </a:r>
            <a:r>
              <a:rPr lang="en-US" dirty="0"/>
              <a:t> </a:t>
            </a:r>
            <a:r>
              <a:rPr lang="en-US" dirty="0" err="1"/>
              <a:t>cùng</a:t>
            </a:r>
            <a:r>
              <a:rPr lang="en-US" dirty="0"/>
              <a:t> </a:t>
            </a:r>
            <a:r>
              <a:rPr lang="en-US" dirty="0" err="1"/>
              <a:t>chiều</a:t>
            </a:r>
            <a:r>
              <a:rPr lang="en-US" dirty="0"/>
              <a:t>.</a:t>
            </a:r>
          </a:p>
          <a:p>
            <a:r>
              <a:rPr lang="en-US" dirty="0"/>
              <a:t>Do </a:t>
            </a:r>
            <a:r>
              <a:rPr lang="en-US" dirty="0" err="1"/>
              <a:t>đó</a:t>
            </a:r>
            <a:r>
              <a:rPr lang="en-US" dirty="0"/>
              <a:t>, </a:t>
            </a:r>
            <a:r>
              <a:rPr lang="en-US" dirty="0" err="1"/>
              <a:t>dòng</a:t>
            </a:r>
            <a:r>
              <a:rPr lang="en-US" dirty="0"/>
              <a:t> </a:t>
            </a:r>
            <a:r>
              <a:rPr lang="en-US" dirty="0" err="1"/>
              <a:t>điện</a:t>
            </a:r>
            <a:r>
              <a:rPr lang="en-US" dirty="0"/>
              <a:t> </a:t>
            </a:r>
            <a:r>
              <a:rPr lang="en-US" dirty="0" err="1"/>
              <a:t>trong</a:t>
            </a:r>
            <a:r>
              <a:rPr lang="en-US" dirty="0"/>
              <a:t> </a:t>
            </a:r>
            <a:r>
              <a:rPr lang="en-US" dirty="0" err="1"/>
              <a:t>chất</a:t>
            </a:r>
            <a:r>
              <a:rPr lang="en-US" dirty="0"/>
              <a:t> </a:t>
            </a:r>
            <a:r>
              <a:rPr lang="en-US" dirty="0" err="1"/>
              <a:t>bán</a:t>
            </a:r>
            <a:r>
              <a:rPr lang="en-US" dirty="0"/>
              <a:t> </a:t>
            </a:r>
            <a:r>
              <a:rPr lang="en-US" dirty="0" err="1"/>
              <a:t>dẫn</a:t>
            </a:r>
            <a:r>
              <a:rPr lang="en-US" dirty="0"/>
              <a:t> </a:t>
            </a:r>
            <a:r>
              <a:rPr lang="en-US" dirty="0" err="1"/>
              <a:t>bằng</a:t>
            </a:r>
            <a:r>
              <a:rPr lang="en-US" dirty="0"/>
              <a:t> </a:t>
            </a:r>
            <a:r>
              <a:rPr lang="en-US" dirty="0" err="1"/>
              <a:t>tổng</a:t>
            </a:r>
            <a:r>
              <a:rPr lang="en-US" dirty="0"/>
              <a:t> </a:t>
            </a:r>
            <a:r>
              <a:rPr lang="en-US" dirty="0" err="1"/>
              <a:t>của</a:t>
            </a:r>
            <a:r>
              <a:rPr lang="en-US" dirty="0"/>
              <a:t> </a:t>
            </a:r>
            <a:r>
              <a:rPr lang="en-US" dirty="0" err="1"/>
              <a:t>các</a:t>
            </a:r>
            <a:r>
              <a:rPr lang="en-US" dirty="0"/>
              <a:t> </a:t>
            </a:r>
            <a:r>
              <a:rPr lang="en-US" dirty="0" err="1"/>
              <a:t>dòng</a:t>
            </a:r>
            <a:r>
              <a:rPr lang="en-US" dirty="0"/>
              <a:t> </a:t>
            </a:r>
            <a:r>
              <a:rPr lang="en-US" dirty="0" err="1"/>
              <a:t>điện</a:t>
            </a:r>
            <a:r>
              <a:rPr lang="en-US" dirty="0"/>
              <a:t> </a:t>
            </a:r>
            <a:r>
              <a:rPr lang="en-US" dirty="0" err="1"/>
              <a:t>sinh</a:t>
            </a:r>
            <a:r>
              <a:rPr lang="en-US" dirty="0"/>
              <a:t> </a:t>
            </a:r>
            <a:r>
              <a:rPr lang="en-US" dirty="0" err="1"/>
              <a:t>ra</a:t>
            </a:r>
            <a:r>
              <a:rPr lang="en-US" dirty="0"/>
              <a:t> </a:t>
            </a:r>
            <a:r>
              <a:rPr lang="en-US" dirty="0" err="1"/>
              <a:t>bởi</a:t>
            </a:r>
            <a:r>
              <a:rPr lang="en-US" dirty="0"/>
              <a:t> </a:t>
            </a:r>
            <a:r>
              <a:rPr lang="en-US" dirty="0" err="1"/>
              <a:t>điện</a:t>
            </a:r>
            <a:r>
              <a:rPr lang="en-US" dirty="0"/>
              <a:t> </a:t>
            </a:r>
            <a:r>
              <a:rPr lang="en-US" dirty="0" err="1"/>
              <a:t>tử</a:t>
            </a:r>
            <a:r>
              <a:rPr lang="en-US" dirty="0"/>
              <a:t> </a:t>
            </a:r>
            <a:r>
              <a:rPr lang="en-US" dirty="0" err="1"/>
              <a:t>và</a:t>
            </a:r>
            <a:r>
              <a:rPr lang="en-US" dirty="0"/>
              <a:t> </a:t>
            </a:r>
            <a:r>
              <a:rPr lang="en-US" dirty="0" err="1"/>
              <a:t>lỗ</a:t>
            </a:r>
            <a:r>
              <a:rPr lang="en-US" dirty="0"/>
              <a:t> </a:t>
            </a:r>
            <a:r>
              <a:rPr lang="en-US" dirty="0" err="1"/>
              <a:t>trống</a:t>
            </a:r>
            <a:r>
              <a:rPr lang="en-US" dirty="0"/>
              <a:t>.</a:t>
            </a:r>
          </a:p>
        </p:txBody>
      </p:sp>
      <p:pic>
        <p:nvPicPr>
          <p:cNvPr id="2" name="object 5">
            <a:extLst>
              <a:ext uri="{FF2B5EF4-FFF2-40B4-BE49-F238E27FC236}">
                <a16:creationId xmlns:a16="http://schemas.microsoft.com/office/drawing/2014/main" id="{375B045A-7812-8252-F033-AA45AAE4A3E7}"/>
              </a:ext>
            </a:extLst>
          </p:cNvPr>
          <p:cNvPicPr/>
          <p:nvPr/>
        </p:nvPicPr>
        <p:blipFill>
          <a:blip r:embed="rId2" cstate="print"/>
          <a:stretch>
            <a:fillRect/>
          </a:stretch>
        </p:blipFill>
        <p:spPr>
          <a:xfrm>
            <a:off x="5429839" y="681037"/>
            <a:ext cx="6684967" cy="3416655"/>
          </a:xfrm>
          <a:prstGeom prst="rect">
            <a:avLst/>
          </a:prstGeom>
        </p:spPr>
      </p:pic>
      <p:sp>
        <p:nvSpPr>
          <p:cNvPr id="6" name="Arrow: Right 5">
            <a:extLst>
              <a:ext uri="{FF2B5EF4-FFF2-40B4-BE49-F238E27FC236}">
                <a16:creationId xmlns:a16="http://schemas.microsoft.com/office/drawing/2014/main" id="{D6793210-AF15-528B-D540-35FE660652C8}"/>
              </a:ext>
            </a:extLst>
          </p:cNvPr>
          <p:cNvSpPr/>
          <p:nvPr/>
        </p:nvSpPr>
        <p:spPr>
          <a:xfrm>
            <a:off x="6815579" y="4572000"/>
            <a:ext cx="2743200" cy="226243"/>
          </a:xfrm>
          <a:prstGeom prst="rightArrow">
            <a:avLst/>
          </a:prstGeom>
          <a:solidFill>
            <a:srgbClr val="FBB5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E1E6C212-3B09-7EF7-7834-141B48F78F6F}"/>
              </a:ext>
            </a:extLst>
          </p:cNvPr>
          <p:cNvSpPr/>
          <p:nvPr/>
        </p:nvSpPr>
        <p:spPr>
          <a:xfrm rot="10800000">
            <a:off x="6815579" y="5002141"/>
            <a:ext cx="2743200" cy="226243"/>
          </a:xfrm>
          <a:prstGeom prst="rightArrow">
            <a:avLst/>
          </a:prstGeom>
          <a:solidFill>
            <a:srgbClr val="9293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25EBC1D-5087-43CC-CF3E-DA48DD98C451}"/>
              </a:ext>
            </a:extLst>
          </p:cNvPr>
          <p:cNvSpPr/>
          <p:nvPr/>
        </p:nvSpPr>
        <p:spPr>
          <a:xfrm flipH="1">
            <a:off x="6815579" y="5728006"/>
            <a:ext cx="2743200" cy="226243"/>
          </a:xfrm>
          <a:prstGeom prst="rightArrow">
            <a:avLst/>
          </a:prstGeom>
          <a:solidFill>
            <a:srgbClr val="FBB5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FD39F4E-DE41-D3E8-2FAD-87647498F1D9}"/>
              </a:ext>
            </a:extLst>
          </p:cNvPr>
          <p:cNvSpPr/>
          <p:nvPr/>
        </p:nvSpPr>
        <p:spPr>
          <a:xfrm rot="10800000">
            <a:off x="6815579" y="6176963"/>
            <a:ext cx="2743200" cy="226243"/>
          </a:xfrm>
          <a:prstGeom prst="rightArrow">
            <a:avLst/>
          </a:prstGeom>
          <a:solidFill>
            <a:srgbClr val="9293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a:extLst>
              <a:ext uri="{FF2B5EF4-FFF2-40B4-BE49-F238E27FC236}">
                <a16:creationId xmlns:a16="http://schemas.microsoft.com/office/drawing/2014/main" id="{F232D3B9-6B76-FF7A-89E1-991235343814}"/>
              </a:ext>
            </a:extLst>
          </p:cNvPr>
          <p:cNvSpPr/>
          <p:nvPr/>
        </p:nvSpPr>
        <p:spPr>
          <a:xfrm>
            <a:off x="9719035" y="4317476"/>
            <a:ext cx="245097" cy="108408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1A34D7CC-6B5E-FB2E-C9CA-EAA96BBE54CC}"/>
              </a:ext>
            </a:extLst>
          </p:cNvPr>
          <p:cNvSpPr/>
          <p:nvPr/>
        </p:nvSpPr>
        <p:spPr>
          <a:xfrm>
            <a:off x="9728462" y="5553959"/>
            <a:ext cx="245097" cy="108408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0CC6440-E436-AE9A-9AF1-EC7AA5EF617C}"/>
              </a:ext>
            </a:extLst>
          </p:cNvPr>
          <p:cNvSpPr txBox="1"/>
          <p:nvPr/>
        </p:nvSpPr>
        <p:spPr>
          <a:xfrm>
            <a:off x="10124388" y="4497350"/>
            <a:ext cx="1725105" cy="830997"/>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Dòng dịch chuyển</a:t>
            </a:r>
          </a:p>
        </p:txBody>
      </p:sp>
      <p:sp>
        <p:nvSpPr>
          <p:cNvPr id="16" name="TextBox 15">
            <a:extLst>
              <a:ext uri="{FF2B5EF4-FFF2-40B4-BE49-F238E27FC236}">
                <a16:creationId xmlns:a16="http://schemas.microsoft.com/office/drawing/2014/main" id="{9FD05105-5299-D58D-C324-720FECD34DFA}"/>
              </a:ext>
            </a:extLst>
          </p:cNvPr>
          <p:cNvSpPr txBox="1"/>
          <p:nvPr/>
        </p:nvSpPr>
        <p:spPr>
          <a:xfrm>
            <a:off x="10143242" y="5680501"/>
            <a:ext cx="1725105"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Dòng điện</a:t>
            </a:r>
          </a:p>
        </p:txBody>
      </p:sp>
      <p:sp>
        <p:nvSpPr>
          <p:cNvPr id="17" name="Arrow: Curved Left 16">
            <a:extLst>
              <a:ext uri="{FF2B5EF4-FFF2-40B4-BE49-F238E27FC236}">
                <a16:creationId xmlns:a16="http://schemas.microsoft.com/office/drawing/2014/main" id="{AA02B233-2C9D-2617-7701-8A6CC5E6F2D0}"/>
              </a:ext>
            </a:extLst>
          </p:cNvPr>
          <p:cNvSpPr/>
          <p:nvPr/>
        </p:nvSpPr>
        <p:spPr>
          <a:xfrm>
            <a:off x="11604396" y="5002141"/>
            <a:ext cx="405353" cy="830997"/>
          </a:xfrm>
          <a:prstGeom prst="curved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AE78E0D2-C7ED-E9B7-59BC-8FD10EDB1BFA}"/>
              </a:ext>
            </a:extLst>
          </p:cNvPr>
          <p:cNvSpPr txBox="1"/>
          <p:nvPr/>
        </p:nvSpPr>
        <p:spPr>
          <a:xfrm>
            <a:off x="6950699" y="4338455"/>
            <a:ext cx="2243579"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Điện tử </a:t>
            </a:r>
          </a:p>
        </p:txBody>
      </p:sp>
      <p:sp>
        <p:nvSpPr>
          <p:cNvPr id="19" name="TextBox 18">
            <a:extLst>
              <a:ext uri="{FF2B5EF4-FFF2-40B4-BE49-F238E27FC236}">
                <a16:creationId xmlns:a16="http://schemas.microsoft.com/office/drawing/2014/main" id="{4DED42B9-263E-F830-D9C7-D684503FE496}"/>
              </a:ext>
            </a:extLst>
          </p:cNvPr>
          <p:cNvSpPr txBox="1"/>
          <p:nvPr/>
        </p:nvSpPr>
        <p:spPr>
          <a:xfrm>
            <a:off x="6963267" y="4746432"/>
            <a:ext cx="2243579"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Lỗ trống</a:t>
            </a:r>
          </a:p>
        </p:txBody>
      </p:sp>
      <p:sp>
        <p:nvSpPr>
          <p:cNvPr id="20" name="TextBox 19">
            <a:extLst>
              <a:ext uri="{FF2B5EF4-FFF2-40B4-BE49-F238E27FC236}">
                <a16:creationId xmlns:a16="http://schemas.microsoft.com/office/drawing/2014/main" id="{03ED8E1A-BAA9-52AA-482B-978A83241D62}"/>
              </a:ext>
            </a:extLst>
          </p:cNvPr>
          <p:cNvSpPr txBox="1"/>
          <p:nvPr/>
        </p:nvSpPr>
        <p:spPr>
          <a:xfrm>
            <a:off x="7008829" y="5500578"/>
            <a:ext cx="2243579"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Điện tử </a:t>
            </a:r>
          </a:p>
        </p:txBody>
      </p:sp>
      <p:sp>
        <p:nvSpPr>
          <p:cNvPr id="21" name="TextBox 20">
            <a:extLst>
              <a:ext uri="{FF2B5EF4-FFF2-40B4-BE49-F238E27FC236}">
                <a16:creationId xmlns:a16="http://schemas.microsoft.com/office/drawing/2014/main" id="{9ADAD8EA-D4C1-E38B-FA27-23FE28BAF3F0}"/>
              </a:ext>
            </a:extLst>
          </p:cNvPr>
          <p:cNvSpPr txBox="1"/>
          <p:nvPr/>
        </p:nvSpPr>
        <p:spPr>
          <a:xfrm>
            <a:off x="7008828" y="5907958"/>
            <a:ext cx="2243579"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Lỗ trống</a:t>
            </a:r>
          </a:p>
        </p:txBody>
      </p:sp>
    </p:spTree>
    <p:extLst>
      <p:ext uri="{BB962C8B-B14F-4D97-AF65-F5344CB8AC3E}">
        <p14:creationId xmlns:p14="http://schemas.microsoft.com/office/powerpoint/2010/main" val="283005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11" grpId="0" animBg="1"/>
      <p:bldP spid="12" grpId="0" animBg="1"/>
      <p:bldP spid="13" grpId="0" animBg="1"/>
      <p:bldP spid="14" grpId="0" animBg="1"/>
      <p:bldP spid="15" grpId="0"/>
      <p:bldP spid="16" grpId="0"/>
      <p:bldP spid="17" grpId="0" animBg="1"/>
      <p:bldP spid="18"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C5BC8-DF21-4AE2-C0AF-364ED6380464}"/>
              </a:ext>
            </a:extLst>
          </p:cNvPr>
          <p:cNvSpPr>
            <a:spLocks noGrp="1"/>
          </p:cNvSpPr>
          <p:nvPr>
            <p:ph type="title"/>
          </p:nvPr>
        </p:nvSpPr>
        <p:spPr/>
        <p:txBody>
          <a:bodyPr/>
          <a:lstStyle/>
          <a:p>
            <a:r>
              <a:rPr lang="en-US"/>
              <a:t>1.1.9 Năng lượng vùng cấm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B77ED6-A10E-29A4-A001-FB52C11715A5}"/>
                  </a:ext>
                </a:extLst>
              </p:cNvPr>
              <p:cNvSpPr>
                <a:spLocks noGrp="1"/>
              </p:cNvSpPr>
              <p:nvPr>
                <p:ph idx="1"/>
              </p:nvPr>
            </p:nvSpPr>
            <p:spPr/>
            <p:txBody>
              <a:bodyPr/>
              <a:lstStyle/>
              <a:p>
                <a:r>
                  <a:rPr lang="vi-VN" dirty="0"/>
                  <a:t>Năng lượng vùng cấm </a:t>
                </a:r>
                <a:r>
                  <a:rPr lang="en-US" dirty="0"/>
                  <a:t>(</a:t>
                </a:r>
                <a14:m>
                  <m:oMath xmlns:m="http://schemas.openxmlformats.org/officeDocument/2006/math">
                    <m:sSub>
                      <m:sSubPr>
                        <m:ctrlPr>
                          <a:rPr lang="en-US" b="0" i="1" smtClean="0">
                            <a:latin typeface="Cambria Math" panose="02040503050406030204" pitchFamily="18" charset="0"/>
                          </a:rPr>
                        </m:ctrlPr>
                      </m:sSubPr>
                      <m:e>
                        <m:r>
                          <a:rPr lang="vi-VN" i="1" smtClean="0">
                            <a:latin typeface="Cambria Math" panose="02040503050406030204" pitchFamily="18" charset="0"/>
                          </a:rPr>
                          <m:t>𝐸</m:t>
                        </m:r>
                      </m:e>
                      <m:sub>
                        <m:r>
                          <a:rPr lang="vi-VN" i="1" smtClean="0">
                            <a:latin typeface="Cambria Math" panose="02040503050406030204" pitchFamily="18" charset="0"/>
                          </a:rPr>
                          <m:t>𝐺</m:t>
                        </m:r>
                      </m:sub>
                    </m:sSub>
                  </m:oMath>
                </a14:m>
                <a:r>
                  <a:rPr lang="en-US" dirty="0"/>
                  <a:t>)</a:t>
                </a:r>
                <a:r>
                  <a:rPr lang="vi-VN" dirty="0"/>
                  <a:t> là mức năng lượng</a:t>
                </a:r>
                <a:r>
                  <a:rPr lang="en-US" dirty="0"/>
                  <a:t> </a:t>
                </a:r>
                <a:r>
                  <a:rPr lang="vi-VN" dirty="0"/>
                  <a:t>nhỏ nhất cần </a:t>
                </a:r>
                <a:r>
                  <a:rPr lang="en-US" dirty="0" err="1"/>
                  <a:t>để</a:t>
                </a:r>
                <a:r>
                  <a:rPr lang="en-US" dirty="0"/>
                  <a:t> </a:t>
                </a:r>
                <a:r>
                  <a:rPr lang="en-US" dirty="0" err="1"/>
                  <a:t>phá</a:t>
                </a:r>
                <a:r>
                  <a:rPr lang="en-US" dirty="0"/>
                  <a:t> </a:t>
                </a:r>
                <a:r>
                  <a:rPr lang="en-US" dirty="0" err="1"/>
                  <a:t>vỡ</a:t>
                </a:r>
                <a:r>
                  <a:rPr lang="en-US" dirty="0"/>
                  <a:t> </a:t>
                </a:r>
                <a:r>
                  <a:rPr lang="en-US" dirty="0" err="1"/>
                  <a:t>liên</a:t>
                </a:r>
                <a:r>
                  <a:rPr lang="en-US" dirty="0"/>
                  <a:t> </a:t>
                </a:r>
                <a:r>
                  <a:rPr lang="en-US" dirty="0" err="1"/>
                  <a:t>kết</a:t>
                </a:r>
                <a:r>
                  <a:rPr lang="en-US" dirty="0"/>
                  <a:t> </a:t>
                </a:r>
                <a:r>
                  <a:rPr lang="en-US" dirty="0" err="1"/>
                  <a:t>cộng</a:t>
                </a:r>
                <a:r>
                  <a:rPr lang="en-US" dirty="0"/>
                  <a:t> </a:t>
                </a:r>
                <a:r>
                  <a:rPr lang="en-US" dirty="0" err="1"/>
                  <a:t>hóa</a:t>
                </a:r>
                <a:r>
                  <a:rPr lang="en-US" dirty="0"/>
                  <a:t> </a:t>
                </a:r>
                <a:r>
                  <a:rPr lang="en-US" dirty="0" err="1"/>
                  <a:t>trị</a:t>
                </a:r>
                <a:r>
                  <a:rPr lang="en-US" dirty="0"/>
                  <a:t> </a:t>
                </a:r>
                <a:r>
                  <a:rPr lang="en-US" dirty="0" err="1"/>
                  <a:t>để</a:t>
                </a:r>
                <a:r>
                  <a:rPr lang="en-US" dirty="0"/>
                  <a:t> </a:t>
                </a:r>
                <a:r>
                  <a:rPr lang="en-US" dirty="0" err="1"/>
                  <a:t>giải</a:t>
                </a:r>
                <a:r>
                  <a:rPr lang="en-US" dirty="0"/>
                  <a:t> </a:t>
                </a:r>
                <a:r>
                  <a:rPr lang="en-US" dirty="0" err="1"/>
                  <a:t>phóng</a:t>
                </a:r>
                <a:r>
                  <a:rPr lang="en-US" dirty="0"/>
                  <a:t> </a:t>
                </a:r>
                <a:r>
                  <a:rPr lang="en-US" dirty="0" err="1"/>
                  <a:t>ra</a:t>
                </a:r>
                <a:r>
                  <a:rPr lang="en-US" dirty="0"/>
                  <a:t> </a:t>
                </a:r>
                <a:r>
                  <a:rPr lang="en-US" dirty="0" err="1"/>
                  <a:t>điện</a:t>
                </a:r>
                <a:r>
                  <a:rPr lang="en-US" dirty="0"/>
                  <a:t> </a:t>
                </a:r>
                <a:r>
                  <a:rPr lang="en-US" dirty="0" err="1"/>
                  <a:t>tử</a:t>
                </a:r>
                <a:r>
                  <a:rPr lang="en-US" dirty="0"/>
                  <a:t> </a:t>
                </a:r>
                <a:r>
                  <a:rPr lang="en-US" dirty="0" err="1"/>
                  <a:t>tự</a:t>
                </a:r>
                <a:r>
                  <a:rPr lang="en-US" dirty="0"/>
                  <a:t> do</a:t>
                </a:r>
                <a:r>
                  <a:rPr lang="vi-VN" dirty="0"/>
                  <a:t>.</a:t>
                </a:r>
              </a:p>
              <a:p>
                <a:endParaRPr lang="en-US" dirty="0"/>
              </a:p>
            </p:txBody>
          </p:sp>
        </mc:Choice>
        <mc:Fallback xmlns="">
          <p:sp>
            <p:nvSpPr>
              <p:cNvPr id="3" name="Content Placeholder 2">
                <a:extLst>
                  <a:ext uri="{FF2B5EF4-FFF2-40B4-BE49-F238E27FC236}">
                    <a16:creationId xmlns:a16="http://schemas.microsoft.com/office/drawing/2014/main" id="{17B77ED6-A10E-29A4-A001-FB52C11715A5}"/>
                  </a:ext>
                </a:extLst>
              </p:cNvPr>
              <p:cNvSpPr>
                <a:spLocks noGrp="1" noRot="1" noChangeAspect="1" noMove="1" noResize="1" noEditPoints="1" noAdjustHandles="1" noChangeArrowheads="1" noChangeShapeType="1" noTextEdit="1"/>
              </p:cNvSpPr>
              <p:nvPr>
                <p:ph idx="1"/>
              </p:nvPr>
            </p:nvSpPr>
            <p:spPr>
              <a:blipFill>
                <a:blip r:embed="rId2"/>
                <a:stretch>
                  <a:fillRect l="-1043" t="-2138" r="-11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C48B9E9-609E-7CA7-72AB-E9E6661D90F5}"/>
              </a:ext>
            </a:extLst>
          </p:cNvPr>
          <p:cNvPicPr>
            <a:picLocks noChangeAspect="1"/>
          </p:cNvPicPr>
          <p:nvPr/>
        </p:nvPicPr>
        <p:blipFill>
          <a:blip r:embed="rId3"/>
          <a:stretch>
            <a:fillRect/>
          </a:stretch>
        </p:blipFill>
        <p:spPr>
          <a:xfrm>
            <a:off x="3891085" y="2332697"/>
            <a:ext cx="4409829" cy="4174056"/>
          </a:xfrm>
          <a:prstGeom prst="rect">
            <a:avLst/>
          </a:prstGeom>
        </p:spPr>
      </p:pic>
    </p:spTree>
    <p:extLst>
      <p:ext uri="{BB962C8B-B14F-4D97-AF65-F5344CB8AC3E}">
        <p14:creationId xmlns:p14="http://schemas.microsoft.com/office/powerpoint/2010/main" val="231021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6E0B2-AD9E-B54E-1CEA-CEDC98C8EE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4E7D6-FA9E-13F7-837F-08E658C0454F}"/>
              </a:ext>
            </a:extLst>
          </p:cNvPr>
          <p:cNvSpPr>
            <a:spLocks noGrp="1"/>
          </p:cNvSpPr>
          <p:nvPr>
            <p:ph idx="1"/>
          </p:nvPr>
        </p:nvSpPr>
        <p:spPr>
          <a:xfrm>
            <a:off x="838200" y="546755"/>
            <a:ext cx="10515600" cy="5630208"/>
          </a:xfrm>
        </p:spPr>
        <p:txBody>
          <a:bodyPr/>
          <a:lstStyle/>
          <a:p>
            <a:r>
              <a:rPr lang="en-US" dirty="0" err="1"/>
              <a:t>Mật</a:t>
            </a:r>
            <a:r>
              <a:rPr lang="en-US" dirty="0"/>
              <a:t> </a:t>
            </a:r>
            <a:r>
              <a:rPr lang="en-US" dirty="0" err="1"/>
              <a:t>độ</a:t>
            </a:r>
            <a:r>
              <a:rPr lang="en-US" dirty="0"/>
              <a:t> </a:t>
            </a:r>
            <a:r>
              <a:rPr lang="en-US" dirty="0" err="1"/>
              <a:t>điện</a:t>
            </a:r>
            <a:r>
              <a:rPr lang="en-US" dirty="0"/>
              <a:t> </a:t>
            </a:r>
            <a:r>
              <a:rPr lang="en-US" dirty="0" err="1"/>
              <a:t>tử</a:t>
            </a:r>
            <a:r>
              <a:rPr lang="en-US" dirty="0"/>
              <a:t> </a:t>
            </a:r>
            <a:r>
              <a:rPr lang="en-US" dirty="0" err="1"/>
              <a:t>tự</a:t>
            </a:r>
            <a:r>
              <a:rPr lang="en-US" dirty="0"/>
              <a:t> do </a:t>
            </a:r>
            <a:r>
              <a:rPr lang="en-US" dirty="0" err="1"/>
              <a:t>phụ</a:t>
            </a:r>
            <a:r>
              <a:rPr lang="en-US" dirty="0"/>
              <a:t> </a:t>
            </a:r>
            <a:r>
              <a:rPr lang="en-US" dirty="0" err="1"/>
              <a:t>thuộc</a:t>
            </a:r>
            <a:r>
              <a:rPr lang="en-US" dirty="0"/>
              <a:t> </a:t>
            </a:r>
            <a:r>
              <a:rPr lang="en-US" dirty="0" err="1"/>
              <a:t>vào</a:t>
            </a:r>
            <a:r>
              <a:rPr lang="vi-VN" dirty="0"/>
              <a:t>:</a:t>
            </a:r>
          </a:p>
          <a:p>
            <a:pPr marL="227013" indent="0">
              <a:buNone/>
            </a:pPr>
            <a:r>
              <a:rPr lang="en-US" dirty="0"/>
              <a:t>- </a:t>
            </a:r>
            <a:r>
              <a:rPr lang="vi-VN" dirty="0"/>
              <a:t>năng lượng vùng cấm</a:t>
            </a:r>
            <a:r>
              <a:rPr lang="en-US" dirty="0"/>
              <a:t>;</a:t>
            </a:r>
            <a:endParaRPr lang="vi-VN" dirty="0"/>
          </a:p>
          <a:p>
            <a:pPr marL="227013" indent="0">
              <a:buNone/>
            </a:pPr>
            <a:r>
              <a:rPr lang="en-US" dirty="0"/>
              <a:t>- </a:t>
            </a:r>
            <a:r>
              <a:rPr lang="vi-VN" dirty="0"/>
              <a:t>nhiệt độ</a:t>
            </a:r>
            <a:r>
              <a:rPr lang="en-US" dirty="0"/>
              <a:t>.</a:t>
            </a:r>
            <a:endParaRPr lang="vi-VN" dirty="0"/>
          </a:p>
        </p:txBody>
      </p:sp>
      <p:pic>
        <p:nvPicPr>
          <p:cNvPr id="5" name="Picture 4">
            <a:extLst>
              <a:ext uri="{FF2B5EF4-FFF2-40B4-BE49-F238E27FC236}">
                <a16:creationId xmlns:a16="http://schemas.microsoft.com/office/drawing/2014/main" id="{A3E1DDA7-35DF-029D-22DF-0FF51C4EF1E6}"/>
              </a:ext>
            </a:extLst>
          </p:cNvPr>
          <p:cNvPicPr>
            <a:picLocks noChangeAspect="1"/>
          </p:cNvPicPr>
          <p:nvPr/>
        </p:nvPicPr>
        <p:blipFill>
          <a:blip r:embed="rId2"/>
          <a:stretch>
            <a:fillRect/>
          </a:stretch>
        </p:blipFill>
        <p:spPr>
          <a:xfrm>
            <a:off x="4343718" y="1561269"/>
            <a:ext cx="4205778" cy="4617069"/>
          </a:xfrm>
          <a:prstGeom prst="rect">
            <a:avLst/>
          </a:prstGeom>
        </p:spPr>
      </p:pic>
    </p:spTree>
    <p:extLst>
      <p:ext uri="{BB962C8B-B14F-4D97-AF65-F5344CB8AC3E}">
        <p14:creationId xmlns:p14="http://schemas.microsoft.com/office/powerpoint/2010/main" val="278303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DDD5-F3D8-DD2A-0E0D-6D54E037B6C7}"/>
              </a:ext>
            </a:extLst>
          </p:cNvPr>
          <p:cNvSpPr>
            <a:spLocks noGrp="1"/>
          </p:cNvSpPr>
          <p:nvPr>
            <p:ph type="title"/>
          </p:nvPr>
        </p:nvSpPr>
        <p:spPr/>
        <p:txBody>
          <a:bodyPr/>
          <a:lstStyle/>
          <a:p>
            <a:r>
              <a:rPr lang="en-US"/>
              <a:t>1.1.10 Mật độ hạt tải điện thuần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292A22-275E-9782-8F11-37322766BC57}"/>
                  </a:ext>
                </a:extLst>
              </p:cNvPr>
              <p:cNvSpPr>
                <a:spLocks noGrp="1"/>
              </p:cNvSpPr>
              <p:nvPr>
                <p:ph idx="1"/>
              </p:nvPr>
            </p:nvSpPr>
            <p:spPr/>
            <p:txBody>
              <a:bodyPr/>
              <a:lstStyle/>
              <a:p>
                <a:r>
                  <a:rPr lang="vi-VN" dirty="0"/>
                  <a:t>Bán dẫn thuần để chỉ vật liệu bán dẫn tinh</a:t>
                </a:r>
                <a:r>
                  <a:rPr lang="en-US" dirty="0"/>
                  <a:t> </a:t>
                </a:r>
                <a:r>
                  <a:rPr lang="vi-VN" dirty="0"/>
                  <a:t>khiết.</a:t>
                </a:r>
              </a:p>
              <a:p>
                <a:r>
                  <a:rPr lang="vi-VN" dirty="0"/>
                  <a:t>Trong bán dẫn thuần, các cặp điện tử - lỗ trống được tạo ra chỉ bởi tác</a:t>
                </a:r>
                <a:r>
                  <a:rPr lang="en-US" dirty="0"/>
                  <a:t> </a:t>
                </a:r>
                <a:r>
                  <a:rPr lang="vi-VN" dirty="0"/>
                  <a:t>dụng nhiệt, và được gọi chung là các hạt tải điện thuần.</a:t>
                </a:r>
              </a:p>
              <a:p>
                <a:r>
                  <a:rPr lang="en-US" dirty="0" err="1"/>
                  <a:t>Mật</a:t>
                </a:r>
                <a:r>
                  <a:rPr lang="en-US" dirty="0"/>
                  <a:t> </a:t>
                </a:r>
                <a:r>
                  <a:rPr lang="en-US" dirty="0" err="1"/>
                  <a:t>độ</a:t>
                </a:r>
                <a:r>
                  <a:rPr lang="en-US" dirty="0"/>
                  <a:t> </a:t>
                </a:r>
                <a:r>
                  <a:rPr lang="en-US" dirty="0" err="1"/>
                  <a:t>hạt</a:t>
                </a:r>
                <a:r>
                  <a:rPr lang="en-US" dirty="0"/>
                  <a:t> </a:t>
                </a:r>
                <a:r>
                  <a:rPr lang="en-US" dirty="0" err="1"/>
                  <a:t>tải</a:t>
                </a:r>
                <a:r>
                  <a:rPr lang="en-US" dirty="0"/>
                  <a:t> </a:t>
                </a:r>
                <a:r>
                  <a:rPr lang="en-US" dirty="0" err="1"/>
                  <a:t>điện</a:t>
                </a:r>
                <a:r>
                  <a:rPr lang="en-US" dirty="0"/>
                  <a:t> </a:t>
                </a:r>
                <a:r>
                  <a:rPr lang="en-US" dirty="0" err="1"/>
                  <a:t>thuần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a:t>
                </a:r>
              </a:p>
            </p:txBody>
          </p:sp>
        </mc:Choice>
        <mc:Fallback xmlns="">
          <p:sp>
            <p:nvSpPr>
              <p:cNvPr id="3" name="Content Placeholder 2">
                <a:extLst>
                  <a:ext uri="{FF2B5EF4-FFF2-40B4-BE49-F238E27FC236}">
                    <a16:creationId xmlns:a16="http://schemas.microsoft.com/office/drawing/2014/main" id="{C4292A22-275E-9782-8F11-37322766BC57}"/>
                  </a:ext>
                </a:extLst>
              </p:cNvPr>
              <p:cNvSpPr>
                <a:spLocks noGrp="1" noRot="1" noChangeAspect="1" noMove="1" noResize="1" noEditPoints="1" noAdjustHandles="1" noChangeArrowheads="1" noChangeShapeType="1" noTextEdit="1"/>
              </p:cNvSpPr>
              <p:nvPr>
                <p:ph idx="1"/>
              </p:nvPr>
            </p:nvSpPr>
            <p:spPr>
              <a:blipFill>
                <a:blip r:embed="rId2"/>
                <a:stretch>
                  <a:fillRect l="-1043" t="-2138" r="-11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CA6207C-4AB8-8227-C5FA-2936CD8AC256}"/>
              </a:ext>
            </a:extLst>
          </p:cNvPr>
          <p:cNvPicPr>
            <a:picLocks noChangeAspect="1"/>
          </p:cNvPicPr>
          <p:nvPr/>
        </p:nvPicPr>
        <p:blipFill>
          <a:blip r:embed="rId3"/>
          <a:stretch>
            <a:fillRect/>
          </a:stretch>
        </p:blipFill>
        <p:spPr>
          <a:xfrm>
            <a:off x="3896677" y="3253522"/>
            <a:ext cx="4695825" cy="1000125"/>
          </a:xfrm>
          <a:prstGeom prst="rect">
            <a:avLst/>
          </a:prstGeom>
        </p:spPr>
      </p:pic>
      <p:pic>
        <p:nvPicPr>
          <p:cNvPr id="6" name="object 9">
            <a:extLst>
              <a:ext uri="{FF2B5EF4-FFF2-40B4-BE49-F238E27FC236}">
                <a16:creationId xmlns:a16="http://schemas.microsoft.com/office/drawing/2014/main" id="{398FD0F5-8B94-47E7-E9BD-215D726F9CE4}"/>
              </a:ext>
            </a:extLst>
          </p:cNvPr>
          <p:cNvPicPr/>
          <p:nvPr/>
        </p:nvPicPr>
        <p:blipFill>
          <a:blip r:embed="rId4" cstate="print"/>
          <a:stretch>
            <a:fillRect/>
          </a:stretch>
        </p:blipFill>
        <p:spPr>
          <a:xfrm>
            <a:off x="1268354" y="4377407"/>
            <a:ext cx="9655291" cy="2102388"/>
          </a:xfrm>
          <a:prstGeom prst="rect">
            <a:avLst/>
          </a:prstGeom>
        </p:spPr>
      </p:pic>
    </p:spTree>
    <p:extLst>
      <p:ext uri="{BB962C8B-B14F-4D97-AF65-F5344CB8AC3E}">
        <p14:creationId xmlns:p14="http://schemas.microsoft.com/office/powerpoint/2010/main" val="22306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D45C3-EED5-C352-3EC8-0F7ACBF6A8B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E642B5-68EF-24EA-C13C-254EADEB12BB}"/>
                  </a:ext>
                </a:extLst>
              </p:cNvPr>
              <p:cNvSpPr>
                <a:spLocks noGrp="1"/>
              </p:cNvSpPr>
              <p:nvPr>
                <p:ph idx="1"/>
              </p:nvPr>
            </p:nvSpPr>
            <p:spPr>
              <a:xfrm>
                <a:off x="838200" y="546755"/>
                <a:ext cx="10515600" cy="5630208"/>
              </a:xfrm>
            </p:spPr>
            <p:txBody>
              <a:bodyPr/>
              <a:lstStyle/>
              <a:p>
                <a:pPr indent="0" algn="just">
                  <a:lnSpc>
                    <a:spcPct val="115000"/>
                  </a:lnSpc>
                  <a:spcBef>
                    <a:spcPts val="300"/>
                  </a:spcBef>
                  <a:spcAft>
                    <a:spcPts val="300"/>
                  </a:spcAft>
                  <a:buNone/>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Trong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dẫn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thuần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do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duy</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chế</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lỗ</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trống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cung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nên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indent="0" algn="just">
                  <a:lnSpc>
                    <a:spcPct val="115000"/>
                  </a:lnSpc>
                  <a:spcBef>
                    <a:spcPts val="300"/>
                  </a:spcBef>
                  <a:spcAft>
                    <a:spcPts val="300"/>
                  </a:spcAft>
                  <a:buNone/>
                </a:pPr>
                <a14:m>
                  <m:oMathPara xmlns:m="http://schemas.openxmlformats.org/officeDocument/2006/math">
                    <m:oMathParaPr>
                      <m:jc m:val="centerGroup"/>
                    </m:oMathParaPr>
                    <m:oMath xmlns:m="http://schemas.openxmlformats.org/officeDocument/2006/math">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𝑛</m:t>
                      </m:r>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m:t>
                      </m:r>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𝑝</m:t>
                      </m:r>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𝑛</m:t>
                          </m:r>
                        </m:e>
                        <m:sub>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𝑖</m:t>
                          </m:r>
                        </m:sub>
                      </m:sSub>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 ,</m:t>
                      </m:r>
                    </m:oMath>
                  </m:oMathPara>
                </a14:m>
                <a:endParaRPr lang="en-US" kern="100" dirty="0">
                  <a:ea typeface="Aptos" panose="020B0004020202020204" pitchFamily="34" charset="0"/>
                </a:endParaRPr>
              </a:p>
              <a:p>
                <a:pPr indent="0" algn="just">
                  <a:lnSpc>
                    <a:spcPct val="115000"/>
                  </a:lnSpc>
                  <a:spcBef>
                    <a:spcPts val="300"/>
                  </a:spcBef>
                  <a:spcAft>
                    <a:spcPts val="300"/>
                  </a:spcAft>
                  <a:buNone/>
                </a:pPr>
                <a:r>
                  <a:rPr lang="en-US" kern="100" dirty="0" err="1">
                    <a:ea typeface="Aptos" panose="020B0004020202020204" pitchFamily="34" charset="0"/>
                  </a:rPr>
                  <a:t>t</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rong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a typeface="Aptos" panose="020B0004020202020204" pitchFamily="34" charset="0"/>
                  </a:rPr>
                  <a:t>đó</a:t>
                </a:r>
                <a:r>
                  <a:rPr lang="en-US" kern="100" dirty="0">
                    <a:ea typeface="Aptos" panose="020B0004020202020204" pitchFamily="34" charset="0"/>
                  </a:rPr>
                  <a:t>, </a:t>
                </a:r>
                <a14:m>
                  <m:oMath xmlns:m="http://schemas.openxmlformats.org/officeDocument/2006/math">
                    <m:r>
                      <a:rPr lang="en-US" b="0" i="1" kern="100" smtClean="0">
                        <a:latin typeface="Cambria Math" panose="02040503050406030204" pitchFamily="18" charset="0"/>
                        <a:ea typeface="Aptos" panose="020B0004020202020204" pitchFamily="34" charset="0"/>
                      </a:rPr>
                      <m:t>𝑛</m:t>
                    </m:r>
                  </m:oMath>
                </a14:m>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𝑝</m:t>
                    </m:r>
                  </m:oMath>
                </a14:m>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lỗ</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trống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
                      <m:sSubPr>
                        <m:ctrlP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𝑛</m:t>
                        </m:r>
                      </m:e>
                      <m:sub>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𝑖</m:t>
                        </m:r>
                      </m:sub>
                    </m:sSub>
                  </m:oMath>
                </a14:m>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hạt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tải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thuần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indent="0" algn="just">
                  <a:lnSpc>
                    <a:spcPct val="115000"/>
                  </a:lnSpc>
                  <a:spcBef>
                    <a:spcPts val="300"/>
                  </a:spcBef>
                  <a:spcAft>
                    <a:spcPts val="300"/>
                  </a:spcAft>
                  <a:buNone/>
                </a:pP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0E642B5-68EF-24EA-C13C-254EADEB12BB}"/>
                  </a:ext>
                </a:extLst>
              </p:cNvPr>
              <p:cNvSpPr>
                <a:spLocks noGrp="1" noRot="1" noChangeAspect="1" noMove="1" noResize="1" noEditPoints="1" noAdjustHandles="1" noChangeArrowheads="1" noChangeShapeType="1" noTextEdit="1"/>
              </p:cNvSpPr>
              <p:nvPr>
                <p:ph idx="1"/>
              </p:nvPr>
            </p:nvSpPr>
            <p:spPr>
              <a:xfrm>
                <a:off x="838200" y="546755"/>
                <a:ext cx="10515600" cy="5630208"/>
              </a:xfrm>
              <a:blipFill>
                <a:blip r:embed="rId2"/>
                <a:stretch>
                  <a:fillRect t="-758" r="-1159"/>
                </a:stretch>
              </a:blipFill>
            </p:spPr>
            <p:txBody>
              <a:bodyPr/>
              <a:lstStyle/>
              <a:p>
                <a:r>
                  <a:rPr lang="en-US">
                    <a:noFill/>
                  </a:rPr>
                  <a:t> </a:t>
                </a:r>
              </a:p>
            </p:txBody>
          </p:sp>
        </mc:Fallback>
      </mc:AlternateContent>
    </p:spTree>
    <p:extLst>
      <p:ext uri="{BB962C8B-B14F-4D97-AF65-F5344CB8AC3E}">
        <p14:creationId xmlns:p14="http://schemas.microsoft.com/office/powerpoint/2010/main" val="30705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2301-436B-8871-42C7-45D1A260C953}"/>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id="{077DE258-4F63-5C17-63B6-FECED80D6573}"/>
              </a:ext>
            </a:extLst>
          </p:cNvPr>
          <p:cNvSpPr>
            <a:spLocks noGrp="1"/>
          </p:cNvSpPr>
          <p:nvPr>
            <p:ph idx="1"/>
          </p:nvPr>
        </p:nvSpPr>
        <p:spPr>
          <a:xfrm>
            <a:off x="866422" y="1330206"/>
            <a:ext cx="10515600" cy="4846757"/>
          </a:xfrm>
        </p:spPr>
        <p:txBody>
          <a:bodyPr/>
          <a:lstStyle/>
          <a:p>
            <a:pPr marL="0" indent="0">
              <a:buNone/>
            </a:pPr>
            <a:r>
              <a:rPr lang="en-US"/>
              <a:t>1.1 Hạt tải điện</a:t>
            </a:r>
          </a:p>
          <a:p>
            <a:pPr marL="0" indent="0">
              <a:buNone/>
            </a:pPr>
            <a:r>
              <a:rPr lang="en-US"/>
              <a:t>1.2 Điều chỉnh mật độ của hạt tải điện</a:t>
            </a:r>
          </a:p>
          <a:p>
            <a:pPr marL="0" indent="0">
              <a:buNone/>
            </a:pPr>
            <a:r>
              <a:rPr lang="en-US"/>
              <a:t>1.3 Dòng dịch chuyển của các hạt tải điện</a:t>
            </a:r>
          </a:p>
          <a:p>
            <a:pPr marL="0" indent="0">
              <a:buNone/>
            </a:pPr>
            <a:r>
              <a:rPr lang="en-US"/>
              <a:t>1.4 Mô hình vùng năng lượng</a:t>
            </a:r>
          </a:p>
          <a:p>
            <a:pPr marL="0" indent="0">
              <a:buNone/>
            </a:pPr>
            <a:r>
              <a:rPr lang="en-US"/>
              <a:t>1.5 Tổng quan về chế tạo mạch tích hợp</a:t>
            </a:r>
          </a:p>
        </p:txBody>
      </p:sp>
    </p:spTree>
    <p:extLst>
      <p:ext uri="{BB962C8B-B14F-4D97-AF65-F5344CB8AC3E}">
        <p14:creationId xmlns:p14="http://schemas.microsoft.com/office/powerpoint/2010/main" val="15335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A682E-ACAD-751F-8611-A0D74E80FC7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0458C1-8079-36FE-AABE-7BD4F8C12CA2}"/>
                  </a:ext>
                </a:extLst>
              </p:cNvPr>
              <p:cNvSpPr>
                <a:spLocks noGrp="1"/>
              </p:cNvSpPr>
              <p:nvPr>
                <p:ph idx="1"/>
              </p:nvPr>
            </p:nvSpPr>
            <p:spPr>
              <a:xfrm>
                <a:off x="441037" y="608539"/>
                <a:ext cx="10515600" cy="5630208"/>
              </a:xfrm>
            </p:spPr>
            <p:txBody>
              <a:bodyPr/>
              <a:lstStyle/>
              <a:p>
                <a:pPr marL="227013" indent="0" algn="just">
                  <a:lnSpc>
                    <a:spcPct val="115000"/>
                  </a:lnSpc>
                  <a:spcBef>
                    <a:spcPts val="300"/>
                  </a:spcBef>
                  <a:spcAft>
                    <a:spcPts val="300"/>
                  </a:spcAft>
                  <a:buNone/>
                </a:pPr>
                <a:r>
                  <a:rPr lang="en-US" sz="2800" b="1" kern="100" cap="small">
                    <a:effectLst/>
                    <a:latin typeface="Times New Roman" panose="02020603050405020304" pitchFamily="18" charset="0"/>
                    <a:ea typeface="Aptos" panose="020B0004020202020204" pitchFamily="34" charset="0"/>
                    <a:cs typeface="Times New Roman" panose="02020603050405020304" pitchFamily="18" charset="0"/>
                  </a:rPr>
                  <a:t>Ví dụ:</a:t>
                </a:r>
              </a:p>
              <a:p>
                <a:pPr indent="0" algn="just">
                  <a:lnSpc>
                    <a:spcPct val="115000"/>
                  </a:lnSpc>
                  <a:spcBef>
                    <a:spcPts val="300"/>
                  </a:spcBef>
                  <a:spcAft>
                    <a:spcPts val="300"/>
                  </a:spcAft>
                  <a:buNone/>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(a) Hãy tính mật độ điện tử trong mẫu bán dẫn silicon thuần tại </a:t>
                </a:r>
                <a14:m>
                  <m:oMath xmlns:m="http://schemas.openxmlformats.org/officeDocument/2006/math">
                    <m:r>
                      <a:rPr lang="en-US" sz="2800" i="1" kern="100">
                        <a:effectLst/>
                        <a:latin typeface="Cambria Math" panose="02040503050406030204" pitchFamily="18" charset="0"/>
                        <a:ea typeface="Aptos" panose="020B0004020202020204" pitchFamily="34" charset="0"/>
                        <a:cs typeface="Times New Roman" panose="02020603050405020304" pitchFamily="18" charset="0"/>
                      </a:rPr>
                      <m:t>50</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𝐾</m:t>
                    </m:r>
                  </m:oMath>
                </a14:m>
                <a:r>
                  <a:rPr lang="en-US" sz="2800" kern="100">
                    <a:effectLst/>
                    <a:latin typeface="Times New Roman" panose="02020603050405020304" pitchFamily="18" charset="0"/>
                    <a:ea typeface="Aptos" panose="020B0004020202020204" pitchFamily="34" charset="0"/>
                    <a:cs typeface="Times New Roman" panose="02020603050405020304" pitchFamily="18" charset="0"/>
                  </a:rPr>
                  <a:t> và </a:t>
                </a:r>
                <a14:m>
                  <m:oMath xmlns:m="http://schemas.openxmlformats.org/officeDocument/2006/math">
                    <m:r>
                      <a:rPr lang="en-US" sz="2800" i="1" kern="100">
                        <a:effectLst/>
                        <a:latin typeface="Cambria Math" panose="02040503050406030204" pitchFamily="18" charset="0"/>
                        <a:ea typeface="Aptos" panose="020B0004020202020204" pitchFamily="34" charset="0"/>
                        <a:cs typeface="Times New Roman" panose="02020603050405020304" pitchFamily="18" charset="0"/>
                      </a:rPr>
                      <m:t>300</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𝐾</m:t>
                    </m:r>
                  </m:oMath>
                </a14:m>
                <a:r>
                  <a:rPr lang="en-US" sz="2800" kern="100">
                    <a:effectLst/>
                    <a:latin typeface="Times New Roman" panose="02020603050405020304" pitchFamily="18" charset="0"/>
                    <a:ea typeface="Aptos" panose="020B0004020202020204" pitchFamily="34" charset="0"/>
                    <a:cs typeface="Times New Roman" panose="02020603050405020304" pitchFamily="18" charset="0"/>
                  </a:rPr>
                  <a:t> (nhiệt độ phòng).</a:t>
                </a:r>
              </a:p>
              <a:p>
                <a:pPr indent="0" algn="just">
                  <a:lnSpc>
                    <a:spcPct val="115000"/>
                  </a:lnSpc>
                  <a:spcBef>
                    <a:spcPts val="300"/>
                  </a:spcBef>
                  <a:spcAft>
                    <a:spcPts val="300"/>
                  </a:spcAft>
                  <a:buNone/>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(b) Giả sử mẫu silicon có dạng lập phương. Hãy tính độ dài cạnh trung bình của mẫu silicon cần để tìm thấy một điện tử tại </a:t>
                </a:r>
                <a14:m>
                  <m:oMath xmlns:m="http://schemas.openxmlformats.org/officeDocument/2006/math">
                    <m:r>
                      <a:rPr lang="en-US" sz="2800" i="1" kern="100">
                        <a:effectLst/>
                        <a:latin typeface="Cambria Math" panose="02040503050406030204" pitchFamily="18" charset="0"/>
                        <a:ea typeface="Aptos" panose="020B0004020202020204" pitchFamily="34" charset="0"/>
                        <a:cs typeface="Times New Roman" panose="02020603050405020304" pitchFamily="18" charset="0"/>
                      </a:rPr>
                      <m:t>50</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𝐾</m:t>
                    </m:r>
                  </m:oMath>
                </a14:m>
                <a:r>
                  <a:rPr lang="en-US" sz="2800" kern="100">
                    <a:effectLst/>
                    <a:latin typeface="Times New Roman" panose="02020603050405020304" pitchFamily="18" charset="0"/>
                    <a:ea typeface="Aptos" panose="020B0004020202020204" pitchFamily="34" charset="0"/>
                    <a:cs typeface="Times New Roman" panose="02020603050405020304" pitchFamily="18" charset="0"/>
                  </a:rPr>
                  <a:t> và </a:t>
                </a:r>
                <a14:m>
                  <m:oMath xmlns:m="http://schemas.openxmlformats.org/officeDocument/2006/math">
                    <m:r>
                      <a:rPr lang="en-US" sz="2800" i="1" kern="100">
                        <a:effectLst/>
                        <a:latin typeface="Cambria Math" panose="02040503050406030204" pitchFamily="18" charset="0"/>
                        <a:ea typeface="Aptos" panose="020B0004020202020204" pitchFamily="34" charset="0"/>
                        <a:cs typeface="Times New Roman" panose="02020603050405020304" pitchFamily="18" charset="0"/>
                      </a:rPr>
                      <m:t>300</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𝐾</m:t>
                    </m:r>
                  </m:oMath>
                </a14:m>
                <a:r>
                  <a:rPr lang="en-US" sz="2800" kern="100">
                    <a:effectLst/>
                    <a:latin typeface="Times New Roman" panose="02020603050405020304" pitchFamily="18" charset="0"/>
                    <a:ea typeface="Aptos" panose="020B0004020202020204" pitchFamily="34" charset="0"/>
                    <a:cs typeface="Times New Roman" panose="02020603050405020304" pitchFamily="18" charset="0"/>
                  </a:rPr>
                  <a:t>.</a:t>
                </a:r>
              </a:p>
            </p:txBody>
          </p:sp>
        </mc:Choice>
        <mc:Fallback xmlns="">
          <p:sp>
            <p:nvSpPr>
              <p:cNvPr id="3" name="Content Placeholder 2">
                <a:extLst>
                  <a:ext uri="{FF2B5EF4-FFF2-40B4-BE49-F238E27FC236}">
                    <a16:creationId xmlns:a16="http://schemas.microsoft.com/office/drawing/2014/main" id="{710458C1-8079-36FE-AABE-7BD4F8C12CA2}"/>
                  </a:ext>
                </a:extLst>
              </p:cNvPr>
              <p:cNvSpPr>
                <a:spLocks noGrp="1" noRot="1" noChangeAspect="1" noMove="1" noResize="1" noEditPoints="1" noAdjustHandles="1" noChangeArrowheads="1" noChangeShapeType="1" noTextEdit="1"/>
              </p:cNvSpPr>
              <p:nvPr>
                <p:ph idx="1"/>
              </p:nvPr>
            </p:nvSpPr>
            <p:spPr>
              <a:xfrm>
                <a:off x="441037" y="608539"/>
                <a:ext cx="10515600" cy="5630208"/>
              </a:xfrm>
              <a:blipFill>
                <a:blip r:embed="rId2"/>
                <a:stretch>
                  <a:fillRect t="-758" r="-121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41EDC37-CFA5-8085-34FC-56E43C8B1A12}"/>
              </a:ext>
            </a:extLst>
          </p:cNvPr>
          <p:cNvPicPr>
            <a:picLocks noChangeAspect="1"/>
          </p:cNvPicPr>
          <p:nvPr/>
        </p:nvPicPr>
        <p:blipFill>
          <a:blip r:embed="rId3"/>
          <a:stretch>
            <a:fillRect/>
          </a:stretch>
        </p:blipFill>
        <p:spPr>
          <a:xfrm>
            <a:off x="4395787" y="3429000"/>
            <a:ext cx="3400425" cy="2105025"/>
          </a:xfrm>
          <a:prstGeom prst="rect">
            <a:avLst/>
          </a:prstGeom>
        </p:spPr>
      </p:pic>
    </p:spTree>
    <p:extLst>
      <p:ext uri="{BB962C8B-B14F-4D97-AF65-F5344CB8AC3E}">
        <p14:creationId xmlns:p14="http://schemas.microsoft.com/office/powerpoint/2010/main" val="204679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BF253-29F5-E7A3-D114-632E9092EB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E0C884-B8FC-893C-F9AA-FF448F4DE9F1}"/>
              </a:ext>
            </a:extLst>
          </p:cNvPr>
          <p:cNvSpPr>
            <a:spLocks noGrp="1"/>
          </p:cNvSpPr>
          <p:nvPr>
            <p:ph idx="1"/>
          </p:nvPr>
        </p:nvSpPr>
        <p:spPr>
          <a:xfrm>
            <a:off x="838200" y="546755"/>
            <a:ext cx="10515600" cy="5630208"/>
          </a:xfrm>
        </p:spPr>
        <p:txBody>
          <a:bodyPr/>
          <a:lstStyle/>
          <a:p>
            <a:pPr marL="227013" indent="0" algn="just">
              <a:lnSpc>
                <a:spcPct val="115000"/>
              </a:lnSpc>
              <a:spcBef>
                <a:spcPts val="300"/>
              </a:spcBef>
              <a:spcAft>
                <a:spcPts val="300"/>
              </a:spcAft>
              <a:buNone/>
            </a:pPr>
            <a:r>
              <a:rPr lang="en-US" sz="2800" b="1" kern="100" cap="small">
                <a:effectLst/>
                <a:latin typeface="Times New Roman" panose="02020603050405020304" pitchFamily="18" charset="0"/>
                <a:ea typeface="Aptos" panose="020B0004020202020204" pitchFamily="34" charset="0"/>
                <a:cs typeface="Times New Roman" panose="02020603050405020304" pitchFamily="18" charset="0"/>
              </a:rPr>
              <a:t>Giải:</a:t>
            </a:r>
          </a:p>
          <a:p>
            <a:pPr indent="0" algn="just">
              <a:lnSpc>
                <a:spcPct val="115000"/>
              </a:lnSpc>
              <a:spcBef>
                <a:spcPts val="300"/>
              </a:spcBef>
              <a:spcAft>
                <a:spcPts val="300"/>
              </a:spcAft>
              <a:buNone/>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52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51F51-D866-1E10-5100-92B59A41EF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2456E-D632-5AF9-07B6-F53F5D1AD59E}"/>
              </a:ext>
            </a:extLst>
          </p:cNvPr>
          <p:cNvSpPr>
            <a:spLocks noGrp="1"/>
          </p:cNvSpPr>
          <p:nvPr>
            <p:ph idx="1"/>
          </p:nvPr>
        </p:nvSpPr>
        <p:spPr>
          <a:xfrm>
            <a:off x="838200" y="546755"/>
            <a:ext cx="10515600" cy="5630208"/>
          </a:xfrm>
        </p:spPr>
        <p:txBody>
          <a:bodyPr/>
          <a:lstStyle/>
          <a:p>
            <a:pPr marL="227013" indent="0" algn="just">
              <a:lnSpc>
                <a:spcPct val="115000"/>
              </a:lnSpc>
              <a:spcBef>
                <a:spcPts val="300"/>
              </a:spcBef>
              <a:spcAft>
                <a:spcPts val="300"/>
              </a:spcAft>
              <a:buNone/>
            </a:pPr>
            <a:r>
              <a:rPr lang="en-US" sz="2800" b="1" kern="100" cap="small">
                <a:effectLst/>
                <a:latin typeface="Times New Roman" panose="02020603050405020304" pitchFamily="18" charset="0"/>
                <a:ea typeface="Aptos" panose="020B0004020202020204" pitchFamily="34" charset="0"/>
                <a:cs typeface="Times New Roman" panose="02020603050405020304" pitchFamily="18" charset="0"/>
              </a:rPr>
              <a:t>Bài tập:</a:t>
            </a:r>
          </a:p>
          <a:p>
            <a:pPr indent="0">
              <a:lnSpc>
                <a:spcPct val="115000"/>
              </a:lnSpc>
              <a:spcBef>
                <a:spcPts val="300"/>
              </a:spcBef>
              <a:spcAft>
                <a:spcPts val="300"/>
              </a:spcAft>
              <a:buNone/>
            </a:pPr>
            <a:r>
              <a:rPr lang="en-US"/>
              <a:t>Hãy làm lại Ví dụ trên đối với bán dẫn germanium.</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FE99414-AB5F-8EF0-5F8D-436483252896}"/>
              </a:ext>
            </a:extLst>
          </p:cNvPr>
          <p:cNvPicPr>
            <a:picLocks noChangeAspect="1"/>
          </p:cNvPicPr>
          <p:nvPr/>
        </p:nvPicPr>
        <p:blipFill>
          <a:blip r:embed="rId2"/>
          <a:stretch>
            <a:fillRect/>
          </a:stretch>
        </p:blipFill>
        <p:spPr>
          <a:xfrm>
            <a:off x="4395787" y="1741602"/>
            <a:ext cx="3400425" cy="2105025"/>
          </a:xfrm>
          <a:prstGeom prst="rect">
            <a:avLst/>
          </a:prstGeom>
        </p:spPr>
      </p:pic>
    </p:spTree>
    <p:extLst>
      <p:ext uri="{BB962C8B-B14F-4D97-AF65-F5344CB8AC3E}">
        <p14:creationId xmlns:p14="http://schemas.microsoft.com/office/powerpoint/2010/main" val="4000209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E58D1-ED3F-B71C-319F-E8CE490B159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CBCA55-5F7D-6302-B3BB-C32BDB11FB93}"/>
                  </a:ext>
                </a:extLst>
              </p:cNvPr>
              <p:cNvSpPr>
                <a:spLocks noGrp="1"/>
              </p:cNvSpPr>
              <p:nvPr>
                <p:ph idx="1"/>
              </p:nvPr>
            </p:nvSpPr>
            <p:spPr>
              <a:xfrm>
                <a:off x="838200" y="546755"/>
                <a:ext cx="10515600" cy="5630208"/>
              </a:xfrm>
            </p:spPr>
            <p:txBody>
              <a:bodyPr/>
              <a:lstStyle/>
              <a:p>
                <a:pPr>
                  <a:lnSpc>
                    <a:spcPct val="115000"/>
                  </a:lnSpc>
                  <a:spcBef>
                    <a:spcPts val="300"/>
                  </a:spcBef>
                  <a:spcAft>
                    <a:spcPts val="300"/>
                  </a:spcAft>
                </a:pP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Giá trị thông thường của 𝑛𝑖 đối với một số vật liệu bán dẫn ở nhiệt 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phòng 𝑇 = 300 𝐾:</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61963">
                  <a:lnSpc>
                    <a:spcPct val="115000"/>
                  </a:lnSpc>
                  <a:spcBef>
                    <a:spcPts val="300"/>
                  </a:spcBef>
                  <a:spcAft>
                    <a:spcPts val="300"/>
                  </a:spcAft>
                  <a:buFontTx/>
                  <a:buChar char="-"/>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Silicon: </a:t>
                </a:r>
                <a14:m>
                  <m:oMath xmlns:m="http://schemas.openxmlformats.org/officeDocument/2006/math">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1.5×</m:t>
                    </m:r>
                    <m:sSup>
                      <m:sSupPr>
                        <m:ctrlP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10</m:t>
                        </m:r>
                      </m:e>
                      <m:sup>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10</m:t>
                        </m:r>
                      </m:sup>
                    </m:sSup>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 </m:t>
                    </m:r>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−3</m:t>
                        </m:r>
                      </m:sup>
                    </m:sSup>
                  </m:oMath>
                </a14:m>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61963">
                  <a:lnSpc>
                    <a:spcPct val="115000"/>
                  </a:lnSpc>
                  <a:spcBef>
                    <a:spcPts val="300"/>
                  </a:spcBef>
                  <a:spcAft>
                    <a:spcPts val="300"/>
                  </a:spcAft>
                  <a:buFontTx/>
                  <a:buChar char="-"/>
                </a:pPr>
                <a:r>
                  <a:rPr lang="en-US" kern="100" dirty="0">
                    <a:ea typeface="Aptos" panose="020B0004020202020204" pitchFamily="34" charset="0"/>
                  </a:rPr>
                  <a:t>Germanium: </a:t>
                </a:r>
                <a14:m>
                  <m:oMath xmlns:m="http://schemas.openxmlformats.org/officeDocument/2006/math">
                    <m:r>
                      <a:rPr lang="en-US" b="0" i="1" kern="100" smtClean="0">
                        <a:latin typeface="Cambria Math" panose="02040503050406030204" pitchFamily="18" charset="0"/>
                        <a:ea typeface="Aptos" panose="020B0004020202020204" pitchFamily="34" charset="0"/>
                      </a:rPr>
                      <m:t>2.4×</m:t>
                    </m:r>
                    <m:sSup>
                      <m:sSupPr>
                        <m:ctrlPr>
                          <a:rPr lang="en-US" b="0" i="1" kern="100" smtClean="0">
                            <a:latin typeface="Cambria Math" panose="02040503050406030204" pitchFamily="18" charset="0"/>
                            <a:ea typeface="Aptos" panose="020B0004020202020204" pitchFamily="34" charset="0"/>
                          </a:rPr>
                        </m:ctrlPr>
                      </m:sSupPr>
                      <m:e>
                        <m:r>
                          <a:rPr lang="en-US" b="0" i="1" kern="100" smtClean="0">
                            <a:latin typeface="Cambria Math" panose="02040503050406030204" pitchFamily="18" charset="0"/>
                            <a:ea typeface="Aptos" panose="020B0004020202020204" pitchFamily="34" charset="0"/>
                          </a:rPr>
                          <m:t>10</m:t>
                        </m:r>
                      </m:e>
                      <m:sup>
                        <m:r>
                          <a:rPr lang="en-US" b="0" i="1" kern="100" smtClean="0">
                            <a:latin typeface="Cambria Math" panose="02040503050406030204" pitchFamily="18" charset="0"/>
                            <a:ea typeface="Aptos" panose="020B0004020202020204" pitchFamily="34" charset="0"/>
                          </a:rPr>
                          <m:t>13</m:t>
                        </m:r>
                      </m:sup>
                    </m:sSup>
                    <m:r>
                      <a:rPr lang="en-US" b="0" i="1" kern="100" smtClean="0">
                        <a:latin typeface="Cambria Math" panose="02040503050406030204" pitchFamily="18" charset="0"/>
                        <a:ea typeface="Aptos" panose="020B0004020202020204" pitchFamily="34" charset="0"/>
                      </a:rPr>
                      <m:t> </m:t>
                    </m:r>
                    <m:r>
                      <a:rPr lang="en-US" b="0" i="1" kern="100" smtClean="0">
                        <a:latin typeface="Cambria Math" panose="02040503050406030204" pitchFamily="18" charset="0"/>
                        <a:ea typeface="Aptos" panose="020B0004020202020204" pitchFamily="34" charset="0"/>
                      </a:rPr>
                      <m:t>𝑐</m:t>
                    </m:r>
                    <m:sSup>
                      <m:sSupPr>
                        <m:ctrlPr>
                          <a:rPr lang="en-US" b="0" i="1" kern="100" smtClean="0">
                            <a:latin typeface="Cambria Math" panose="02040503050406030204" pitchFamily="18" charset="0"/>
                            <a:ea typeface="Aptos" panose="020B0004020202020204" pitchFamily="34" charset="0"/>
                          </a:rPr>
                        </m:ctrlPr>
                      </m:sSupPr>
                      <m:e>
                        <m:r>
                          <a:rPr lang="en-US" b="0" i="1" kern="100" smtClean="0">
                            <a:latin typeface="Cambria Math" panose="02040503050406030204" pitchFamily="18" charset="0"/>
                            <a:ea typeface="Aptos" panose="020B0004020202020204" pitchFamily="34" charset="0"/>
                          </a:rPr>
                          <m:t>𝑚</m:t>
                        </m:r>
                      </m:e>
                      <m:sup>
                        <m:r>
                          <a:rPr lang="en-US" b="0" i="1" kern="100" smtClean="0">
                            <a:latin typeface="Cambria Math" panose="02040503050406030204" pitchFamily="18" charset="0"/>
                            <a:ea typeface="Aptos" panose="020B0004020202020204" pitchFamily="34" charset="0"/>
                          </a:rPr>
                          <m:t>−3</m:t>
                        </m:r>
                      </m:sup>
                    </m:sSup>
                  </m:oMath>
                </a14:m>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61963">
                  <a:lnSpc>
                    <a:spcPct val="115000"/>
                  </a:lnSpc>
                  <a:spcBef>
                    <a:spcPts val="300"/>
                  </a:spcBef>
                  <a:spcAft>
                    <a:spcPts val="300"/>
                  </a:spcAft>
                  <a:buFontTx/>
                  <a:buChar char="-"/>
                </a:pPr>
                <a:r>
                  <a:rPr lang="en-US" kern="100" dirty="0">
                    <a:ea typeface="Aptos" panose="020B0004020202020204" pitchFamily="34" charset="0"/>
                  </a:rPr>
                  <a:t>Gallium arsenide: </a:t>
                </a:r>
                <a14:m>
                  <m:oMath xmlns:m="http://schemas.openxmlformats.org/officeDocument/2006/math">
                    <m:r>
                      <a:rPr lang="en-US" b="0" i="1" kern="100" smtClean="0">
                        <a:latin typeface="Cambria Math" panose="02040503050406030204" pitchFamily="18" charset="0"/>
                        <a:ea typeface="Aptos" panose="020B0004020202020204" pitchFamily="34" charset="0"/>
                      </a:rPr>
                      <m:t>1.8×</m:t>
                    </m:r>
                    <m:sSup>
                      <m:sSupPr>
                        <m:ctrlPr>
                          <a:rPr lang="en-US" b="0" i="1" kern="100" smtClean="0">
                            <a:latin typeface="Cambria Math" panose="02040503050406030204" pitchFamily="18" charset="0"/>
                            <a:ea typeface="Aptos" panose="020B0004020202020204" pitchFamily="34" charset="0"/>
                          </a:rPr>
                        </m:ctrlPr>
                      </m:sSupPr>
                      <m:e>
                        <m:r>
                          <a:rPr lang="en-US" b="0" i="1" kern="100" smtClean="0">
                            <a:latin typeface="Cambria Math" panose="02040503050406030204" pitchFamily="18" charset="0"/>
                            <a:ea typeface="Aptos" panose="020B0004020202020204" pitchFamily="34" charset="0"/>
                          </a:rPr>
                          <m:t>10</m:t>
                        </m:r>
                      </m:e>
                      <m:sup>
                        <m:r>
                          <a:rPr lang="en-US" b="0" i="1" kern="100" smtClean="0">
                            <a:latin typeface="Cambria Math" panose="02040503050406030204" pitchFamily="18" charset="0"/>
                            <a:ea typeface="Aptos" panose="020B0004020202020204" pitchFamily="34" charset="0"/>
                          </a:rPr>
                          <m:t>6</m:t>
                        </m:r>
                      </m:sup>
                    </m:sSup>
                    <m:r>
                      <a:rPr lang="en-US" b="0" i="1" kern="100" smtClean="0">
                        <a:latin typeface="Cambria Math" panose="02040503050406030204" pitchFamily="18" charset="0"/>
                        <a:ea typeface="Aptos" panose="020B0004020202020204" pitchFamily="34" charset="0"/>
                      </a:rPr>
                      <m:t> </m:t>
                    </m:r>
                    <m:r>
                      <a:rPr lang="en-US" b="0" i="1" kern="100" smtClean="0">
                        <a:latin typeface="Cambria Math" panose="02040503050406030204" pitchFamily="18" charset="0"/>
                        <a:ea typeface="Aptos" panose="020B0004020202020204" pitchFamily="34" charset="0"/>
                      </a:rPr>
                      <m:t>𝑐</m:t>
                    </m:r>
                    <m:sSup>
                      <m:sSupPr>
                        <m:ctrlPr>
                          <a:rPr lang="en-US" b="0" i="1" kern="100" smtClean="0">
                            <a:latin typeface="Cambria Math" panose="02040503050406030204" pitchFamily="18" charset="0"/>
                            <a:ea typeface="Aptos" panose="020B0004020202020204" pitchFamily="34" charset="0"/>
                          </a:rPr>
                        </m:ctrlPr>
                      </m:sSupPr>
                      <m:e>
                        <m:r>
                          <a:rPr lang="en-US" b="0" i="1" kern="100" smtClean="0">
                            <a:latin typeface="Cambria Math" panose="02040503050406030204" pitchFamily="18" charset="0"/>
                            <a:ea typeface="Aptos" panose="020B0004020202020204" pitchFamily="34" charset="0"/>
                          </a:rPr>
                          <m:t>𝑚</m:t>
                        </m:r>
                      </m:e>
                      <m:sup>
                        <m:r>
                          <a:rPr lang="en-US" b="0" i="1" kern="100" smtClean="0">
                            <a:latin typeface="Cambria Math" panose="02040503050406030204" pitchFamily="18" charset="0"/>
                            <a:ea typeface="Aptos" panose="020B0004020202020204" pitchFamily="34" charset="0"/>
                          </a:rPr>
                          <m:t>−3</m:t>
                        </m:r>
                      </m:sup>
                    </m:sSup>
                  </m:oMath>
                </a14:m>
                <a:endParaRPr lang="vi-VN"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Mật độ nguyên tử Si trong mạng tinh thể vào khoảng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5×</m:t>
                    </m:r>
                    <m:sSup>
                      <m:sSupPr>
                        <m:ctrlP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10</m:t>
                        </m:r>
                      </m:e>
                      <m:sup>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22</m:t>
                        </m:r>
                      </m:sup>
                    </m:sSup>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 </m:t>
                    </m:r>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−3</m:t>
                        </m:r>
                      </m:sup>
                    </m:sSup>
                  </m:oMath>
                </a14:m>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115000"/>
                  </a:lnSpc>
                  <a:spcBef>
                    <a:spcPts val="300"/>
                  </a:spcBef>
                  <a:spcAft>
                    <a:spcPts val="300"/>
                  </a:spcAft>
                </a:pPr>
                <a:r>
                  <a:rPr lang="en-US" kern="100" dirty="0">
                    <a:ea typeface="Aptos" panose="020B0004020202020204" pitchFamily="34" charset="0"/>
                  </a:rPr>
                  <a:t>Do </a:t>
                </a:r>
                <a:r>
                  <a:rPr lang="en-US" kern="100" dirty="0" err="1">
                    <a:ea typeface="Aptos" panose="020B0004020202020204" pitchFamily="34" charset="0"/>
                  </a:rPr>
                  <a:t>đó</a:t>
                </a:r>
                <a:r>
                  <a:rPr lang="en-US" kern="100" dirty="0">
                    <a:ea typeface="Aptos" panose="020B0004020202020204" pitchFamily="34"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tại nhiệt độ phòng, vật liệu bán dẫn được xem là chất dẫn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điện kém.</a:t>
                </a:r>
              </a:p>
              <a:p>
                <a:pPr>
                  <a:lnSpc>
                    <a:spcPct val="115000"/>
                  </a:lnSpc>
                  <a:spcBef>
                    <a:spcPts val="300"/>
                  </a:spcBef>
                  <a:spcAft>
                    <a:spcPts val="300"/>
                  </a:spcAft>
                </a:pP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ECBCA55-5F7D-6302-B3BB-C32BDB11FB93}"/>
                  </a:ext>
                </a:extLst>
              </p:cNvPr>
              <p:cNvSpPr>
                <a:spLocks noGrp="1" noRot="1" noChangeAspect="1" noMove="1" noResize="1" noEditPoints="1" noAdjustHandles="1" noChangeArrowheads="1" noChangeShapeType="1" noTextEdit="1"/>
              </p:cNvSpPr>
              <p:nvPr>
                <p:ph idx="1"/>
              </p:nvPr>
            </p:nvSpPr>
            <p:spPr>
              <a:xfrm>
                <a:off x="838200" y="546755"/>
                <a:ext cx="10515600" cy="5630208"/>
              </a:xfrm>
              <a:blipFill>
                <a:blip r:embed="rId2"/>
                <a:stretch>
                  <a:fillRect l="-1043" t="-867" r="-1159"/>
                </a:stretch>
              </a:blipFill>
            </p:spPr>
            <p:txBody>
              <a:bodyPr/>
              <a:lstStyle/>
              <a:p>
                <a:r>
                  <a:rPr lang="en-US">
                    <a:noFill/>
                  </a:rPr>
                  <a:t> </a:t>
                </a:r>
              </a:p>
            </p:txBody>
          </p:sp>
        </mc:Fallback>
      </mc:AlternateContent>
    </p:spTree>
    <p:extLst>
      <p:ext uri="{BB962C8B-B14F-4D97-AF65-F5344CB8AC3E}">
        <p14:creationId xmlns:p14="http://schemas.microsoft.com/office/powerpoint/2010/main" val="179565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2AF8-3B36-6E69-79C8-7D92A602E3D0}"/>
              </a:ext>
            </a:extLst>
          </p:cNvPr>
          <p:cNvSpPr>
            <a:spLocks noGrp="1"/>
          </p:cNvSpPr>
          <p:nvPr>
            <p:ph type="title"/>
          </p:nvPr>
        </p:nvSpPr>
        <p:spPr/>
        <p:txBody>
          <a:bodyPr/>
          <a:lstStyle/>
          <a:p>
            <a:r>
              <a:rPr lang="en-US"/>
              <a:t>1.2 Điều chỉnh mật độ hạt tải điện</a:t>
            </a:r>
          </a:p>
        </p:txBody>
      </p:sp>
      <p:sp>
        <p:nvSpPr>
          <p:cNvPr id="3" name="Content Placeholder 2">
            <a:extLst>
              <a:ext uri="{FF2B5EF4-FFF2-40B4-BE49-F238E27FC236}">
                <a16:creationId xmlns:a16="http://schemas.microsoft.com/office/drawing/2014/main" id="{0333754B-E54F-E594-0C14-C62EFBC5FF3D}"/>
              </a:ext>
            </a:extLst>
          </p:cNvPr>
          <p:cNvSpPr>
            <a:spLocks noGrp="1"/>
          </p:cNvSpPr>
          <p:nvPr>
            <p:ph idx="1"/>
          </p:nvPr>
        </p:nvSpPr>
        <p:spPr/>
        <p:txBody>
          <a:bodyPr/>
          <a:lstStyle/>
          <a:p>
            <a:r>
              <a:rPr lang="vi-VN"/>
              <a:t>Các đặc tính về điện của </a:t>
            </a:r>
            <a:r>
              <a:rPr lang="en-US" err="1"/>
              <a:t>chất</a:t>
            </a:r>
            <a:r>
              <a:rPr lang="vi-VN"/>
              <a:t> bán dẫn thay đổi rõ rệt khi pha thêm</a:t>
            </a:r>
            <a:r>
              <a:rPr lang="en-US"/>
              <a:t> </a:t>
            </a:r>
            <a:r>
              <a:rPr lang="vi-VN"/>
              <a:t>nguyên tử khác loại vào </a:t>
            </a:r>
            <a:r>
              <a:rPr lang="en-US" err="1"/>
              <a:t>chất</a:t>
            </a:r>
            <a:r>
              <a:rPr lang="en-US"/>
              <a:t> </a:t>
            </a:r>
            <a:r>
              <a:rPr lang="vi-VN"/>
              <a:t>bán dẫn thuần.</a:t>
            </a:r>
          </a:p>
          <a:p>
            <a:r>
              <a:rPr lang="vi-VN"/>
              <a:t>Vật liệu bán dẫn được pha thêm nguyên tử khác loại được gọi là bán</a:t>
            </a:r>
            <a:r>
              <a:rPr lang="en-US"/>
              <a:t> </a:t>
            </a:r>
            <a:r>
              <a:rPr lang="vi-VN"/>
              <a:t>dẫn pha tạp.</a:t>
            </a:r>
          </a:p>
          <a:p>
            <a:r>
              <a:rPr lang="vi-VN"/>
              <a:t>Quá trình pha tạp cho phép thay đổi điện trở suất của vật liệu</a:t>
            </a:r>
            <a:r>
              <a:rPr lang="en-US"/>
              <a:t> </a:t>
            </a:r>
            <a:r>
              <a:rPr lang="vi-VN"/>
              <a:t>trong khoảng rộng và xác định loại hạt tải điện (điện tử hoặc lỗ trống)</a:t>
            </a:r>
            <a:r>
              <a:rPr lang="en-US"/>
              <a:t> </a:t>
            </a:r>
            <a:r>
              <a:rPr lang="vi-VN"/>
              <a:t>sẽ tác động lên điện trở suất của vật liệu.</a:t>
            </a:r>
          </a:p>
          <a:p>
            <a:r>
              <a:rPr lang="vi-VN"/>
              <a:t>Các chất pha tạp thuộc cột III và V của bảng hệ thống tuần</a:t>
            </a:r>
            <a:r>
              <a:rPr lang="en-US"/>
              <a:t> </a:t>
            </a:r>
            <a:r>
              <a:rPr lang="vi-VN"/>
              <a:t>hoàn.</a:t>
            </a:r>
          </a:p>
          <a:p>
            <a:r>
              <a:rPr lang="en-US" err="1"/>
              <a:t>Chất</a:t>
            </a:r>
            <a:r>
              <a:rPr lang="en-US"/>
              <a:t> </a:t>
            </a:r>
            <a:r>
              <a:rPr lang="vi-VN"/>
              <a:t>bán dẫn pha tạp được chia thành 2 loại: n và p.</a:t>
            </a:r>
          </a:p>
          <a:p>
            <a:endParaRPr lang="en-US"/>
          </a:p>
        </p:txBody>
      </p:sp>
    </p:spTree>
    <p:extLst>
      <p:ext uri="{BB962C8B-B14F-4D97-AF65-F5344CB8AC3E}">
        <p14:creationId xmlns:p14="http://schemas.microsoft.com/office/powerpoint/2010/main" val="176650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3B30-9849-FACC-9DC6-3BFE52D85F4D}"/>
              </a:ext>
            </a:extLst>
          </p:cNvPr>
          <p:cNvSpPr>
            <a:spLocks noGrp="1"/>
          </p:cNvSpPr>
          <p:nvPr>
            <p:ph type="title"/>
          </p:nvPr>
        </p:nvSpPr>
        <p:spPr/>
        <p:txBody>
          <a:bodyPr/>
          <a:lstStyle/>
          <a:p>
            <a:r>
              <a:rPr lang="en-US"/>
              <a:t>1.2.1 Bán dẫn loại n</a:t>
            </a:r>
          </a:p>
        </p:txBody>
      </p:sp>
      <p:sp>
        <p:nvSpPr>
          <p:cNvPr id="3" name="Content Placeholder 2">
            <a:extLst>
              <a:ext uri="{FF2B5EF4-FFF2-40B4-BE49-F238E27FC236}">
                <a16:creationId xmlns:a16="http://schemas.microsoft.com/office/drawing/2014/main" id="{087D7298-B84D-209F-B243-DC7759BDD658}"/>
              </a:ext>
            </a:extLst>
          </p:cNvPr>
          <p:cNvSpPr>
            <a:spLocks noGrp="1"/>
          </p:cNvSpPr>
          <p:nvPr>
            <p:ph idx="1"/>
          </p:nvPr>
        </p:nvSpPr>
        <p:spPr/>
        <p:txBody>
          <a:bodyPr/>
          <a:lstStyle/>
          <a:p>
            <a:r>
              <a:rPr lang="vi-VN" dirty="0"/>
              <a:t>Bán dẫn loại n được tạo nên bằng</a:t>
            </a:r>
            <a:r>
              <a:rPr lang="en-US" dirty="0"/>
              <a:t> </a:t>
            </a:r>
            <a:r>
              <a:rPr lang="vi-VN" dirty="0"/>
              <a:t>cách pha các nguyên tử thuộc cột </a:t>
            </a:r>
            <a:r>
              <a:rPr lang="en-US" dirty="0"/>
              <a:t>V </a:t>
            </a:r>
            <a:r>
              <a:rPr lang="vi-VN" dirty="0"/>
              <a:t>như</a:t>
            </a:r>
            <a:r>
              <a:rPr lang="en-US" dirty="0"/>
              <a:t> </a:t>
            </a:r>
            <a:r>
              <a:rPr lang="vi-VN" dirty="0"/>
              <a:t>antimony (Sb), arsenic (As) hay</a:t>
            </a:r>
            <a:r>
              <a:rPr lang="en-US" dirty="0"/>
              <a:t> </a:t>
            </a:r>
            <a:r>
              <a:rPr lang="vi-VN" dirty="0"/>
              <a:t>phosphorus (P) vào </a:t>
            </a:r>
            <a:r>
              <a:rPr lang="en-US" dirty="0" err="1"/>
              <a:t>chất</a:t>
            </a:r>
            <a:r>
              <a:rPr lang="en-US" dirty="0"/>
              <a:t> </a:t>
            </a:r>
            <a:r>
              <a:rPr lang="vi-VN" dirty="0"/>
              <a:t>bán dẫn</a:t>
            </a:r>
            <a:r>
              <a:rPr lang="en-US" dirty="0"/>
              <a:t> </a:t>
            </a:r>
            <a:r>
              <a:rPr lang="vi-VN" dirty="0"/>
              <a:t>thuần Si hoặc Ge.</a:t>
            </a:r>
          </a:p>
          <a:p>
            <a:r>
              <a:rPr lang="vi-VN" dirty="0"/>
              <a:t>Các nguyên tử pha tạp loại này có 5 	điện tử hóa trị, và được gọi là nguyên</a:t>
            </a:r>
            <a:r>
              <a:rPr lang="en-US" dirty="0"/>
              <a:t> </a:t>
            </a:r>
            <a:r>
              <a:rPr lang="vi-VN" dirty="0"/>
              <a:t>tử cho.</a:t>
            </a:r>
          </a:p>
          <a:p>
            <a:endParaRPr lang="en-US" dirty="0"/>
          </a:p>
        </p:txBody>
      </p:sp>
    </p:spTree>
    <p:extLst>
      <p:ext uri="{BB962C8B-B14F-4D97-AF65-F5344CB8AC3E}">
        <p14:creationId xmlns:p14="http://schemas.microsoft.com/office/powerpoint/2010/main" val="414511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A46AD-AA31-90E7-5CD6-601243D9C55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86BE1-CC32-D204-AC8B-FEE094F6C821}"/>
              </a:ext>
            </a:extLst>
          </p:cNvPr>
          <p:cNvSpPr>
            <a:spLocks noGrp="1"/>
          </p:cNvSpPr>
          <p:nvPr>
            <p:ph idx="1"/>
          </p:nvPr>
        </p:nvSpPr>
        <p:spPr>
          <a:xfrm>
            <a:off x="838200" y="546755"/>
            <a:ext cx="6156489" cy="5630208"/>
          </a:xfrm>
        </p:spPr>
        <p:txBody>
          <a:bodyPr/>
          <a:lstStyle/>
          <a:p>
            <a:pPr>
              <a:lnSpc>
                <a:spcPct val="115000"/>
              </a:lnSpc>
              <a:spcBef>
                <a:spcPts val="300"/>
              </a:spcBef>
              <a:spcAft>
                <a:spcPts val="300"/>
              </a:spcAft>
            </a:pP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Do nguyên tử cho có 5 điện tử hóa trị nên có thể tạo được 4 liên kết cộng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hóa trị, còn điện tử hóa trị thứ 5 liên kết yếu với nguyên tử </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dễ dàng thoát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khỏi nguyên tử và trở thành điện tử tự do.</a:t>
            </a:r>
          </a:p>
          <a:p>
            <a:pPr>
              <a:lnSpc>
                <a:spcPct val="115000"/>
              </a:lnSpc>
              <a:spcBef>
                <a:spcPts val="300"/>
              </a:spcBef>
              <a:spcAft>
                <a:spcPts val="300"/>
              </a:spcAft>
            </a:pP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Mỗi nguyên tử cho cung cấp 1 điện tử tự do</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nguyên tử cho = ion dương + điện tử tự do.</a:t>
            </a:r>
          </a:p>
          <a:p>
            <a:pPr>
              <a:lnSpc>
                <a:spcPct val="115000"/>
              </a:lnSpc>
              <a:spcBef>
                <a:spcPts val="300"/>
              </a:spcBef>
              <a:spcAft>
                <a:spcPts val="300"/>
              </a:spcAft>
            </a:pP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Ion nguyên tử cho bị cố định trong mạng tinh thể.</a:t>
            </a:r>
          </a:p>
        </p:txBody>
      </p:sp>
      <p:pic>
        <p:nvPicPr>
          <p:cNvPr id="2" name="object 2">
            <a:extLst>
              <a:ext uri="{FF2B5EF4-FFF2-40B4-BE49-F238E27FC236}">
                <a16:creationId xmlns:a16="http://schemas.microsoft.com/office/drawing/2014/main" id="{DA8B8569-8F4B-C110-650A-29C6FB990D68}"/>
              </a:ext>
            </a:extLst>
          </p:cNvPr>
          <p:cNvPicPr/>
          <p:nvPr/>
        </p:nvPicPr>
        <p:blipFill>
          <a:blip r:embed="rId2" cstate="print"/>
          <a:stretch>
            <a:fillRect/>
          </a:stretch>
        </p:blipFill>
        <p:spPr>
          <a:xfrm>
            <a:off x="7216008" y="1231140"/>
            <a:ext cx="4883245" cy="3972456"/>
          </a:xfrm>
          <a:prstGeom prst="rect">
            <a:avLst/>
          </a:prstGeom>
        </p:spPr>
      </p:pic>
    </p:spTree>
    <p:extLst>
      <p:ext uri="{BB962C8B-B14F-4D97-AF65-F5344CB8AC3E}">
        <p14:creationId xmlns:p14="http://schemas.microsoft.com/office/powerpoint/2010/main" val="285324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0AE2-392A-B395-8B33-7A6CC923DD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68BD58-2899-FD2A-47D6-DA88D50CF38B}"/>
              </a:ext>
            </a:extLst>
          </p:cNvPr>
          <p:cNvSpPr>
            <a:spLocks noGrp="1"/>
          </p:cNvSpPr>
          <p:nvPr>
            <p:ph idx="1"/>
          </p:nvPr>
        </p:nvSpPr>
        <p:spPr>
          <a:xfrm>
            <a:off x="838200" y="546755"/>
            <a:ext cx="6156489" cy="5630208"/>
          </a:xfrm>
        </p:spPr>
        <p:txBody>
          <a:bodyPr/>
          <a:lstStyle/>
          <a:p>
            <a:pPr>
              <a:lnSpc>
                <a:spcPct val="115000"/>
              </a:lnSpc>
              <a:spcBef>
                <a:spcPts val="300"/>
              </a:spcBef>
              <a:spcAft>
                <a:spcPts val="300"/>
              </a:spcAft>
            </a:pPr>
            <a:r>
              <a:rPr lang="en-US" kern="100" dirty="0" err="1">
                <a:ea typeface="Aptos" panose="020B0004020202020204" pitchFamily="34" charset="0"/>
              </a:rPr>
              <a:t>Việc</a:t>
            </a:r>
            <a:r>
              <a:rPr lang="en-US" kern="100" dirty="0">
                <a:ea typeface="Aptos" panose="020B0004020202020204" pitchFamily="34" charset="0"/>
              </a:rPr>
              <a:t> </a:t>
            </a:r>
            <a:r>
              <a:rPr lang="en-US" kern="100" dirty="0" err="1">
                <a:ea typeface="Aptos" panose="020B0004020202020204" pitchFamily="34" charset="0"/>
              </a:rPr>
              <a:t>pha</a:t>
            </a:r>
            <a:r>
              <a:rPr lang="en-US" kern="100" dirty="0">
                <a:ea typeface="Aptos" panose="020B0004020202020204" pitchFamily="34" charset="0"/>
              </a:rPr>
              <a:t> </a:t>
            </a:r>
            <a:r>
              <a:rPr lang="en-US" kern="100" dirty="0" err="1">
                <a:ea typeface="Aptos" panose="020B0004020202020204" pitchFamily="34" charset="0"/>
              </a:rPr>
              <a:t>tạp</a:t>
            </a:r>
            <a:r>
              <a:rPr lang="en-US" kern="100" dirty="0">
                <a:ea typeface="Aptos" panose="020B0004020202020204" pitchFamily="34" charset="0"/>
              </a:rPr>
              <a:t> </a:t>
            </a:r>
            <a:r>
              <a:rPr lang="en-US" kern="100" dirty="0" err="1">
                <a:ea typeface="Aptos" panose="020B0004020202020204" pitchFamily="34" charset="0"/>
              </a:rPr>
              <a:t>nguyên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cho</a:t>
            </a:r>
            <a:r>
              <a:rPr lang="en-US" kern="100" dirty="0">
                <a:ea typeface="Aptos" panose="020B0004020202020204" pitchFamily="34" charset="0"/>
              </a:rPr>
              <a:t> </a:t>
            </a:r>
            <a:r>
              <a:rPr lang="en-US" kern="100" dirty="0" err="1">
                <a:ea typeface="Aptos" panose="020B0004020202020204" pitchFamily="34" charset="0"/>
              </a:rPr>
              <a:t>chỉ</a:t>
            </a:r>
            <a:r>
              <a:rPr lang="en-US" kern="100" dirty="0">
                <a:ea typeface="Aptos" panose="020B0004020202020204" pitchFamily="34" charset="0"/>
              </a:rPr>
              <a:t> </a:t>
            </a:r>
            <a:r>
              <a:rPr lang="en-US" kern="100" dirty="0" err="1">
                <a:ea typeface="Aptos" panose="020B0004020202020204" pitchFamily="34" charset="0"/>
              </a:rPr>
              <a:t>sinh</a:t>
            </a:r>
            <a:r>
              <a:rPr lang="en-US" kern="100" dirty="0">
                <a:ea typeface="Aptos" panose="020B0004020202020204" pitchFamily="34" charset="0"/>
              </a:rPr>
              <a:t> </a:t>
            </a:r>
            <a:r>
              <a:rPr lang="en-US" kern="100" dirty="0" err="1">
                <a:ea typeface="Aptos" panose="020B0004020202020204" pitchFamily="34" charset="0"/>
              </a:rPr>
              <a:t>ra</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mà</a:t>
            </a:r>
            <a:r>
              <a:rPr lang="en-US" kern="100" dirty="0">
                <a:ea typeface="Aptos" panose="020B0004020202020204" pitchFamily="34" charset="0"/>
              </a:rPr>
              <a:t> </a:t>
            </a:r>
            <a:r>
              <a:rPr lang="en-US" kern="100" dirty="0" err="1">
                <a:ea typeface="Aptos" panose="020B0004020202020204" pitchFamily="34" charset="0"/>
              </a:rPr>
              <a:t>không</a:t>
            </a:r>
            <a:r>
              <a:rPr lang="en-US" kern="100" dirty="0">
                <a:ea typeface="Aptos" panose="020B0004020202020204" pitchFamily="34" charset="0"/>
              </a:rPr>
              <a:t> </a:t>
            </a:r>
            <a:r>
              <a:rPr lang="en-US" kern="100" dirty="0" err="1">
                <a:ea typeface="Aptos" panose="020B0004020202020204" pitchFamily="34" charset="0"/>
              </a:rPr>
              <a:t>tạo</a:t>
            </a:r>
            <a:r>
              <a:rPr lang="en-US" kern="100" dirty="0">
                <a:ea typeface="Aptos" panose="020B0004020202020204" pitchFamily="34" charset="0"/>
              </a:rPr>
              <a:t> </a:t>
            </a:r>
            <a:r>
              <a:rPr lang="en-US" kern="100" dirty="0" err="1">
                <a:ea typeface="Aptos" panose="020B0004020202020204" pitchFamily="34" charset="0"/>
              </a:rPr>
              <a:t>ra</a:t>
            </a:r>
            <a:r>
              <a:rPr lang="en-US" kern="100" dirty="0">
                <a:ea typeface="Aptos" panose="020B0004020202020204" pitchFamily="34" charset="0"/>
              </a:rPr>
              <a:t> </a:t>
            </a:r>
            <a:r>
              <a:rPr lang="en-US" kern="100" dirty="0" err="1">
                <a:ea typeface="Aptos" panose="020B0004020202020204" pitchFamily="34" charset="0"/>
              </a:rPr>
              <a:t>lỗ</a:t>
            </a:r>
            <a:r>
              <a:rPr lang="en-US" kern="100" dirty="0">
                <a:ea typeface="Aptos" panose="020B0004020202020204" pitchFamily="34" charset="0"/>
              </a:rPr>
              <a:t> </a:t>
            </a:r>
            <a:r>
              <a:rPr lang="en-US" kern="100" dirty="0" err="1">
                <a:ea typeface="Aptos" panose="020B0004020202020204" pitchFamily="34" charset="0"/>
              </a:rPr>
              <a:t>trống</a:t>
            </a:r>
            <a:r>
              <a:rPr lang="en-US" kern="100" dirty="0">
                <a:ea typeface="Aptos" panose="020B0004020202020204" pitchFamily="34" charset="0"/>
              </a:rPr>
              <a:t>.</a:t>
            </a:r>
          </a:p>
          <a:p>
            <a:pPr>
              <a:lnSpc>
                <a:spcPct val="115000"/>
              </a:lnSpc>
              <a:spcBef>
                <a:spcPts val="300"/>
              </a:spcBef>
              <a:spcAft>
                <a:spcPts val="300"/>
              </a:spcAft>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Pha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tạp</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càng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kern="100" dirty="0">
                <a:ea typeface="Aptos" panose="020B0004020202020204" pitchFamily="34" charset="0"/>
              </a:rPr>
              <a:t> </a:t>
            </a:r>
            <a:r>
              <a:rPr lang="en-US" kern="100" dirty="0">
                <a:ea typeface="Aptos" panose="020B0004020202020204" pitchFamily="34" charset="0"/>
                <a:sym typeface="Wingdings" panose="05000000000000000000" pitchFamily="2" charset="2"/>
              </a:rPr>
              <a: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càng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tăng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còn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lỗ</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trống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càng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(do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tái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115000"/>
              </a:lnSpc>
              <a:spcBef>
                <a:spcPts val="300"/>
              </a:spcBef>
              <a:spcAft>
                <a:spcPts val="300"/>
              </a:spcAft>
            </a:pPr>
            <a:r>
              <a:rPr lang="en-US" kern="100" dirty="0">
                <a:ea typeface="Aptos" panose="020B0004020202020204" pitchFamily="34" charset="0"/>
              </a:rPr>
              <a:t>Trong </a:t>
            </a:r>
            <a:r>
              <a:rPr lang="en-US" kern="100" dirty="0" err="1">
                <a:ea typeface="Aptos" panose="020B0004020202020204" pitchFamily="34" charset="0"/>
              </a:rPr>
              <a:t>bán</a:t>
            </a:r>
            <a:r>
              <a:rPr lang="en-US" kern="100" dirty="0">
                <a:ea typeface="Aptos" panose="020B0004020202020204" pitchFamily="34" charset="0"/>
              </a:rPr>
              <a:t> </a:t>
            </a:r>
            <a:r>
              <a:rPr lang="en-US" kern="100" dirty="0" err="1">
                <a:ea typeface="Aptos" panose="020B0004020202020204" pitchFamily="34" charset="0"/>
              </a:rPr>
              <a:t>dẫn</a:t>
            </a:r>
            <a:r>
              <a:rPr lang="en-US" kern="100" dirty="0">
                <a:ea typeface="Aptos" panose="020B0004020202020204" pitchFamily="34" charset="0"/>
              </a:rPr>
              <a:t> </a:t>
            </a:r>
            <a:r>
              <a:rPr lang="en-US" kern="100" dirty="0" err="1">
                <a:ea typeface="Aptos" panose="020B0004020202020204" pitchFamily="34" charset="0"/>
              </a:rPr>
              <a:t>loại</a:t>
            </a:r>
            <a:r>
              <a:rPr lang="en-US" kern="100" dirty="0">
                <a:ea typeface="Aptos" panose="020B0004020202020204" pitchFamily="34" charset="0"/>
              </a:rPr>
              <a:t> n,  </a:t>
            </a:r>
            <a:r>
              <a:rPr lang="en-US" kern="100" dirty="0" err="1">
                <a:ea typeface="Aptos" panose="020B0004020202020204" pitchFamily="34" charset="0"/>
              </a:rPr>
              <a:t>mật</a:t>
            </a:r>
            <a:r>
              <a:rPr lang="en-US" kern="100" dirty="0">
                <a:ea typeface="Aptos" panose="020B0004020202020204" pitchFamily="34" charset="0"/>
              </a:rPr>
              <a:t> </a:t>
            </a:r>
            <a:r>
              <a:rPr lang="en-US" kern="100" dirty="0" err="1">
                <a:ea typeface="Aptos" panose="020B0004020202020204" pitchFamily="34" charset="0"/>
              </a:rPr>
              <a:t>độ</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lớn</a:t>
            </a:r>
            <a:r>
              <a:rPr lang="en-US" kern="100" dirty="0">
                <a:ea typeface="Aptos" panose="020B0004020202020204" pitchFamily="34" charset="0"/>
              </a:rPr>
              <a:t> </a:t>
            </a:r>
            <a:r>
              <a:rPr lang="en-US" kern="100" dirty="0" err="1">
                <a:ea typeface="Aptos" panose="020B0004020202020204" pitchFamily="34" charset="0"/>
              </a:rPr>
              <a:t>hơn</a:t>
            </a:r>
            <a:r>
              <a:rPr lang="en-US" kern="100" dirty="0">
                <a:ea typeface="Aptos" panose="020B0004020202020204" pitchFamily="34" charset="0"/>
              </a:rPr>
              <a:t> </a:t>
            </a:r>
            <a:r>
              <a:rPr lang="en-US" kern="100" dirty="0" err="1">
                <a:ea typeface="Aptos" panose="020B0004020202020204" pitchFamily="34" charset="0"/>
              </a:rPr>
              <a:t>mật</a:t>
            </a:r>
            <a:r>
              <a:rPr lang="en-US" kern="100" dirty="0">
                <a:ea typeface="Aptos" panose="020B0004020202020204" pitchFamily="34" charset="0"/>
              </a:rPr>
              <a:t> </a:t>
            </a:r>
            <a:r>
              <a:rPr lang="en-US" kern="100" dirty="0" err="1">
                <a:ea typeface="Aptos" panose="020B0004020202020204" pitchFamily="34" charset="0"/>
              </a:rPr>
              <a:t>độ</a:t>
            </a:r>
            <a:r>
              <a:rPr lang="en-US" kern="100" dirty="0">
                <a:ea typeface="Aptos" panose="020B0004020202020204" pitchFamily="34" charset="0"/>
              </a:rPr>
              <a:t> </a:t>
            </a:r>
            <a:r>
              <a:rPr lang="en-US" kern="100" dirty="0" err="1">
                <a:ea typeface="Aptos" panose="020B0004020202020204" pitchFamily="34" charset="0"/>
              </a:rPr>
              <a:t>lỗ</a:t>
            </a:r>
            <a:r>
              <a:rPr lang="en-US" kern="100" dirty="0">
                <a:ea typeface="Aptos" panose="020B0004020202020204" pitchFamily="34" charset="0"/>
              </a:rPr>
              <a:t> </a:t>
            </a:r>
            <a:r>
              <a:rPr lang="en-US" kern="100" dirty="0" err="1">
                <a:ea typeface="Aptos" panose="020B0004020202020204" pitchFamily="34" charset="0"/>
              </a:rPr>
              <a:t>trống</a:t>
            </a:r>
            <a:r>
              <a:rPr lang="en-US" kern="100" dirty="0">
                <a:ea typeface="Aptos" panose="020B0004020202020204" pitchFamily="34" charset="0"/>
              </a:rPr>
              <a:t>.</a:t>
            </a:r>
            <a:endParaRPr lang="vi-VN"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2" name="object 2">
            <a:extLst>
              <a:ext uri="{FF2B5EF4-FFF2-40B4-BE49-F238E27FC236}">
                <a16:creationId xmlns:a16="http://schemas.microsoft.com/office/drawing/2014/main" id="{8CACF620-9904-0F01-2059-8AB1A096DC87}"/>
              </a:ext>
            </a:extLst>
          </p:cNvPr>
          <p:cNvPicPr/>
          <p:nvPr/>
        </p:nvPicPr>
        <p:blipFill>
          <a:blip r:embed="rId2" cstate="print"/>
          <a:stretch>
            <a:fillRect/>
          </a:stretch>
        </p:blipFill>
        <p:spPr>
          <a:xfrm>
            <a:off x="7216008" y="1231140"/>
            <a:ext cx="4883245" cy="3972456"/>
          </a:xfrm>
          <a:prstGeom prst="rect">
            <a:avLst/>
          </a:prstGeom>
        </p:spPr>
      </p:pic>
    </p:spTree>
    <p:extLst>
      <p:ext uri="{BB962C8B-B14F-4D97-AF65-F5344CB8AC3E}">
        <p14:creationId xmlns:p14="http://schemas.microsoft.com/office/powerpoint/2010/main" val="321353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3EF77-3483-4CFC-6A30-4EF7863DE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63884-32B6-096D-89B9-51252127CB1C}"/>
              </a:ext>
            </a:extLst>
          </p:cNvPr>
          <p:cNvSpPr>
            <a:spLocks noGrp="1"/>
          </p:cNvSpPr>
          <p:nvPr>
            <p:ph type="title"/>
          </p:nvPr>
        </p:nvSpPr>
        <p:spPr/>
        <p:txBody>
          <a:bodyPr/>
          <a:lstStyle/>
          <a:p>
            <a:r>
              <a:rPr lang="en-US"/>
              <a:t>1.2.2 Bán dẫn loại p</a:t>
            </a:r>
          </a:p>
        </p:txBody>
      </p:sp>
      <p:sp>
        <p:nvSpPr>
          <p:cNvPr id="3" name="Content Placeholder 2">
            <a:extLst>
              <a:ext uri="{FF2B5EF4-FFF2-40B4-BE49-F238E27FC236}">
                <a16:creationId xmlns:a16="http://schemas.microsoft.com/office/drawing/2014/main" id="{68EF491E-06B8-9197-D4C1-F324B5086197}"/>
              </a:ext>
            </a:extLst>
          </p:cNvPr>
          <p:cNvSpPr>
            <a:spLocks noGrp="1"/>
          </p:cNvSpPr>
          <p:nvPr>
            <p:ph idx="1"/>
          </p:nvPr>
        </p:nvSpPr>
        <p:spPr/>
        <p:txBody>
          <a:bodyPr/>
          <a:lstStyle/>
          <a:p>
            <a:r>
              <a:rPr lang="vi-VN" dirty="0"/>
              <a:t>Bán dẫn loại n được tạo nên bằng cách pha các nguyên tử </a:t>
            </a:r>
            <a:r>
              <a:rPr lang="en-US" dirty="0" err="1"/>
              <a:t>thuộc</a:t>
            </a:r>
            <a:r>
              <a:rPr lang="en-US" dirty="0"/>
              <a:t> </a:t>
            </a:r>
            <a:r>
              <a:rPr lang="en-US" dirty="0" err="1"/>
              <a:t>cột</a:t>
            </a:r>
            <a:r>
              <a:rPr lang="en-US" dirty="0"/>
              <a:t> III</a:t>
            </a:r>
            <a:r>
              <a:rPr lang="vi-VN" dirty="0"/>
              <a:t> như Boron (B), Gallium (Ga) và Indium (In) vào </a:t>
            </a:r>
            <a:r>
              <a:rPr lang="en-US" dirty="0" err="1"/>
              <a:t>chất</a:t>
            </a:r>
            <a:r>
              <a:rPr lang="en-US" dirty="0"/>
              <a:t> </a:t>
            </a:r>
            <a:r>
              <a:rPr lang="vi-VN" dirty="0"/>
              <a:t>bán dẫn thuần Si hoặc Ge.</a:t>
            </a:r>
          </a:p>
          <a:p>
            <a:r>
              <a:rPr lang="vi-VN" dirty="0"/>
              <a:t>Các nguyên tử pha tạp này có 3 điện tử hóa trị, được gọi là nguyên tử nhận.</a:t>
            </a:r>
          </a:p>
        </p:txBody>
      </p:sp>
    </p:spTree>
    <p:extLst>
      <p:ext uri="{BB962C8B-B14F-4D97-AF65-F5344CB8AC3E}">
        <p14:creationId xmlns:p14="http://schemas.microsoft.com/office/powerpoint/2010/main" val="320394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D7C6B-CF99-81A4-3CCB-B0C2AA2F2F2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A721A3-969D-8622-1063-11887436175C}"/>
              </a:ext>
            </a:extLst>
          </p:cNvPr>
          <p:cNvSpPr>
            <a:spLocks noGrp="1"/>
          </p:cNvSpPr>
          <p:nvPr>
            <p:ph idx="1"/>
          </p:nvPr>
        </p:nvSpPr>
        <p:spPr>
          <a:xfrm>
            <a:off x="838200" y="546755"/>
            <a:ext cx="6156489" cy="5630208"/>
          </a:xfrm>
        </p:spPr>
        <p:txBody>
          <a:bodyPr/>
          <a:lstStyle/>
          <a:p>
            <a:pPr>
              <a:lnSpc>
                <a:spcPct val="115000"/>
              </a:lnSpc>
              <a:spcBef>
                <a:spcPts val="300"/>
              </a:spcBef>
              <a:spcAft>
                <a:spcPts val="300"/>
              </a:spcAft>
            </a:pP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Do nguyên tử nhận có 3 điện tử hóa trị</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nên có thể tạo được 3 liên kết cộng hóa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trị, và thiếu một điện tử để tạo liên kết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thứ 4 </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liên kết bị khuyết </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lỗ trống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115000"/>
              </a:lnSpc>
              <a:spcBef>
                <a:spcPts val="300"/>
              </a:spcBef>
              <a:spcAft>
                <a:spcPts val="300"/>
              </a:spcAft>
            </a:pP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Mỗi nguyên tử nhận cung cấp 1 lỗ trống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sym typeface="Wingdings" panose="05000000000000000000" pitchFamily="2" charset="2"/>
              </a:rPr>
              <a:t></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 nguyên tử nhận = ion âm + lỗ trống.</a:t>
            </a:r>
          </a:p>
          <a:p>
            <a:pPr>
              <a:lnSpc>
                <a:spcPct val="115000"/>
              </a:lnSpc>
              <a:spcBef>
                <a:spcPts val="300"/>
              </a:spcBef>
              <a:spcAft>
                <a:spcPts val="300"/>
              </a:spcAft>
            </a:pP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Ion nguyên tử nhận bị cố định trong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mạng tinh thể.</a:t>
            </a:r>
          </a:p>
        </p:txBody>
      </p:sp>
      <p:pic>
        <p:nvPicPr>
          <p:cNvPr id="4" name="object 2">
            <a:extLst>
              <a:ext uri="{FF2B5EF4-FFF2-40B4-BE49-F238E27FC236}">
                <a16:creationId xmlns:a16="http://schemas.microsoft.com/office/drawing/2014/main" id="{C1F9487E-CD27-A573-D4C9-539C30F581D4}"/>
              </a:ext>
            </a:extLst>
          </p:cNvPr>
          <p:cNvPicPr/>
          <p:nvPr/>
        </p:nvPicPr>
        <p:blipFill>
          <a:blip r:embed="rId2" cstate="print"/>
          <a:stretch>
            <a:fillRect/>
          </a:stretch>
        </p:blipFill>
        <p:spPr>
          <a:xfrm>
            <a:off x="7233405" y="763572"/>
            <a:ext cx="4733948" cy="4637562"/>
          </a:xfrm>
          <a:prstGeom prst="rect">
            <a:avLst/>
          </a:prstGeom>
        </p:spPr>
      </p:pic>
    </p:spTree>
    <p:extLst>
      <p:ext uri="{BB962C8B-B14F-4D97-AF65-F5344CB8AC3E}">
        <p14:creationId xmlns:p14="http://schemas.microsoft.com/office/powerpoint/2010/main" val="34576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69C1-630B-17AA-7098-41EF9A2093D5}"/>
              </a:ext>
            </a:extLst>
          </p:cNvPr>
          <p:cNvSpPr>
            <a:spLocks noGrp="1"/>
          </p:cNvSpPr>
          <p:nvPr>
            <p:ph type="title"/>
          </p:nvPr>
        </p:nvSpPr>
        <p:spPr/>
        <p:txBody>
          <a:bodyPr/>
          <a:lstStyle/>
          <a:p>
            <a:r>
              <a:rPr lang="en-US"/>
              <a:t>1.1 Hạt tải điện</a:t>
            </a:r>
          </a:p>
        </p:txBody>
      </p:sp>
      <p:sp>
        <p:nvSpPr>
          <p:cNvPr id="3" name="Content Placeholder 2">
            <a:extLst>
              <a:ext uri="{FF2B5EF4-FFF2-40B4-BE49-F238E27FC236}">
                <a16:creationId xmlns:a16="http://schemas.microsoft.com/office/drawing/2014/main" id="{B05B2915-9137-366B-98FE-B11CF84FA1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50295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8C6FF-C3AC-4658-54F7-926E22BD64C2}"/>
            </a:ext>
          </a:extLst>
        </p:cNvPr>
        <p:cNvGrpSpPr/>
        <p:nvPr/>
      </p:nvGrpSpPr>
      <p:grpSpPr>
        <a:xfrm>
          <a:off x="0" y="0"/>
          <a:ext cx="0" cy="0"/>
          <a:chOff x="0" y="0"/>
          <a:chExt cx="0" cy="0"/>
        </a:xfrm>
      </p:grpSpPr>
      <p:pic>
        <p:nvPicPr>
          <p:cNvPr id="4" name="object 2">
            <a:extLst>
              <a:ext uri="{FF2B5EF4-FFF2-40B4-BE49-F238E27FC236}">
                <a16:creationId xmlns:a16="http://schemas.microsoft.com/office/drawing/2014/main" id="{42822C79-C71F-E6EF-827F-922F5ED01602}"/>
              </a:ext>
            </a:extLst>
          </p:cNvPr>
          <p:cNvPicPr/>
          <p:nvPr/>
        </p:nvPicPr>
        <p:blipFill>
          <a:blip r:embed="rId2" cstate="print"/>
          <a:stretch>
            <a:fillRect/>
          </a:stretch>
        </p:blipFill>
        <p:spPr>
          <a:xfrm>
            <a:off x="7233405" y="763572"/>
            <a:ext cx="4733948" cy="4637562"/>
          </a:xfrm>
          <a:prstGeom prst="rect">
            <a:avLst/>
          </a:prstGeom>
        </p:spPr>
      </p:pic>
      <p:sp>
        <p:nvSpPr>
          <p:cNvPr id="7" name="Content Placeholder 2">
            <a:extLst>
              <a:ext uri="{FF2B5EF4-FFF2-40B4-BE49-F238E27FC236}">
                <a16:creationId xmlns:a16="http://schemas.microsoft.com/office/drawing/2014/main" id="{45AA6CDF-B48E-C7A2-C61D-4E28F3EB904B}"/>
              </a:ext>
            </a:extLst>
          </p:cNvPr>
          <p:cNvSpPr txBox="1">
            <a:spLocks/>
          </p:cNvSpPr>
          <p:nvPr/>
        </p:nvSpPr>
        <p:spPr>
          <a:xfrm>
            <a:off x="838200" y="546755"/>
            <a:ext cx="6156489" cy="5630208"/>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Bef>
                <a:spcPts val="300"/>
              </a:spcBef>
              <a:spcAft>
                <a:spcPts val="300"/>
              </a:spcAft>
            </a:pPr>
            <a:r>
              <a:rPr lang="en-US" kern="100" dirty="0" err="1">
                <a:ea typeface="Aptos" panose="020B0004020202020204" pitchFamily="34" charset="0"/>
              </a:rPr>
              <a:t>Việc</a:t>
            </a:r>
            <a:r>
              <a:rPr lang="en-US" kern="100" dirty="0">
                <a:ea typeface="Aptos" panose="020B0004020202020204" pitchFamily="34" charset="0"/>
              </a:rPr>
              <a:t> </a:t>
            </a:r>
            <a:r>
              <a:rPr lang="en-US" kern="100" dirty="0" err="1">
                <a:ea typeface="Aptos" panose="020B0004020202020204" pitchFamily="34" charset="0"/>
              </a:rPr>
              <a:t>pha</a:t>
            </a:r>
            <a:r>
              <a:rPr lang="en-US" kern="100" dirty="0">
                <a:ea typeface="Aptos" panose="020B0004020202020204" pitchFamily="34" charset="0"/>
              </a:rPr>
              <a:t> </a:t>
            </a:r>
            <a:r>
              <a:rPr lang="en-US" kern="100" dirty="0" err="1">
                <a:ea typeface="Aptos" panose="020B0004020202020204" pitchFamily="34" charset="0"/>
              </a:rPr>
              <a:t>tạp</a:t>
            </a:r>
            <a:r>
              <a:rPr lang="en-US" kern="100" dirty="0">
                <a:ea typeface="Aptos" panose="020B0004020202020204" pitchFamily="34" charset="0"/>
              </a:rPr>
              <a:t> </a:t>
            </a:r>
            <a:r>
              <a:rPr lang="en-US" kern="100" dirty="0" err="1">
                <a:ea typeface="Aptos" panose="020B0004020202020204" pitchFamily="34" charset="0"/>
              </a:rPr>
              <a:t>nguyên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nhận</a:t>
            </a:r>
            <a:r>
              <a:rPr lang="en-US" kern="100" dirty="0">
                <a:ea typeface="Aptos" panose="020B0004020202020204" pitchFamily="34" charset="0"/>
              </a:rPr>
              <a:t> </a:t>
            </a:r>
            <a:r>
              <a:rPr lang="en-US" kern="100" dirty="0" err="1">
                <a:ea typeface="Aptos" panose="020B0004020202020204" pitchFamily="34" charset="0"/>
              </a:rPr>
              <a:t>chỉ</a:t>
            </a:r>
            <a:r>
              <a:rPr lang="en-US" kern="100" dirty="0">
                <a:ea typeface="Aptos" panose="020B0004020202020204" pitchFamily="34" charset="0"/>
              </a:rPr>
              <a:t> </a:t>
            </a:r>
            <a:r>
              <a:rPr lang="en-US" kern="100" dirty="0" err="1">
                <a:ea typeface="Aptos" panose="020B0004020202020204" pitchFamily="34" charset="0"/>
              </a:rPr>
              <a:t>sinh</a:t>
            </a:r>
            <a:r>
              <a:rPr lang="en-US" kern="100" dirty="0">
                <a:ea typeface="Aptos" panose="020B0004020202020204" pitchFamily="34" charset="0"/>
              </a:rPr>
              <a:t> </a:t>
            </a:r>
            <a:r>
              <a:rPr lang="en-US" kern="100" dirty="0" err="1">
                <a:ea typeface="Aptos" panose="020B0004020202020204" pitchFamily="34" charset="0"/>
              </a:rPr>
              <a:t>ra</a:t>
            </a:r>
            <a:r>
              <a:rPr lang="en-US" kern="100" dirty="0">
                <a:ea typeface="Aptos" panose="020B0004020202020204" pitchFamily="34" charset="0"/>
              </a:rPr>
              <a:t> </a:t>
            </a:r>
            <a:r>
              <a:rPr lang="en-US" kern="100" dirty="0" err="1">
                <a:ea typeface="Aptos" panose="020B0004020202020204" pitchFamily="34" charset="0"/>
              </a:rPr>
              <a:t>lỗ</a:t>
            </a:r>
            <a:r>
              <a:rPr lang="en-US" kern="100" dirty="0">
                <a:ea typeface="Aptos" panose="020B0004020202020204" pitchFamily="34" charset="0"/>
              </a:rPr>
              <a:t> </a:t>
            </a:r>
            <a:r>
              <a:rPr lang="en-US" kern="100" dirty="0" err="1">
                <a:ea typeface="Aptos" panose="020B0004020202020204" pitchFamily="34" charset="0"/>
              </a:rPr>
              <a:t>trống</a:t>
            </a:r>
            <a:r>
              <a:rPr lang="en-US" kern="100" dirty="0">
                <a:ea typeface="Aptos" panose="020B0004020202020204" pitchFamily="34" charset="0"/>
              </a:rPr>
              <a:t> </a:t>
            </a:r>
            <a:r>
              <a:rPr lang="en-US" kern="100" dirty="0" err="1">
                <a:ea typeface="Aptos" panose="020B0004020202020204" pitchFamily="34" charset="0"/>
              </a:rPr>
              <a:t>mà</a:t>
            </a:r>
            <a:r>
              <a:rPr lang="en-US" kern="100" dirty="0">
                <a:ea typeface="Aptos" panose="020B0004020202020204" pitchFamily="34" charset="0"/>
              </a:rPr>
              <a:t> </a:t>
            </a:r>
            <a:r>
              <a:rPr lang="en-US" kern="100" dirty="0" err="1">
                <a:ea typeface="Aptos" panose="020B0004020202020204" pitchFamily="34" charset="0"/>
              </a:rPr>
              <a:t>không</a:t>
            </a:r>
            <a:r>
              <a:rPr lang="en-US" kern="100" dirty="0">
                <a:ea typeface="Aptos" panose="020B0004020202020204" pitchFamily="34" charset="0"/>
              </a:rPr>
              <a:t> </a:t>
            </a:r>
            <a:r>
              <a:rPr lang="en-US" kern="100" dirty="0" err="1">
                <a:ea typeface="Aptos" panose="020B0004020202020204" pitchFamily="34" charset="0"/>
              </a:rPr>
              <a:t>tạo</a:t>
            </a:r>
            <a:r>
              <a:rPr lang="en-US" kern="100" dirty="0">
                <a:ea typeface="Aptos" panose="020B0004020202020204" pitchFamily="34" charset="0"/>
              </a:rPr>
              <a:t> </a:t>
            </a:r>
            <a:r>
              <a:rPr lang="en-US" kern="100" dirty="0" err="1">
                <a:ea typeface="Aptos" panose="020B0004020202020204" pitchFamily="34" charset="0"/>
              </a:rPr>
              <a:t>ra</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a:t>
            </a:r>
          </a:p>
          <a:p>
            <a:pPr>
              <a:lnSpc>
                <a:spcPct val="115000"/>
              </a:lnSpc>
              <a:spcBef>
                <a:spcPts val="300"/>
              </a:spcBef>
              <a:spcAft>
                <a:spcPts val="300"/>
              </a:spcAft>
            </a:pPr>
            <a:r>
              <a:rPr lang="en-US" kern="100" dirty="0">
                <a:ea typeface="Aptos" panose="020B0004020202020204" pitchFamily="34" charset="0"/>
              </a:rPr>
              <a:t>Pha </a:t>
            </a:r>
            <a:r>
              <a:rPr lang="en-US" kern="100" dirty="0" err="1">
                <a:ea typeface="Aptos" panose="020B0004020202020204" pitchFamily="34" charset="0"/>
              </a:rPr>
              <a:t>tạp</a:t>
            </a:r>
            <a:r>
              <a:rPr lang="en-US" kern="100" dirty="0">
                <a:ea typeface="Aptos" panose="020B0004020202020204" pitchFamily="34" charset="0"/>
              </a:rPr>
              <a:t> </a:t>
            </a:r>
            <a:r>
              <a:rPr lang="en-US" kern="100" dirty="0" err="1">
                <a:ea typeface="Aptos" panose="020B0004020202020204" pitchFamily="34" charset="0"/>
              </a:rPr>
              <a:t>càng</a:t>
            </a:r>
            <a:r>
              <a:rPr lang="en-US" kern="100" dirty="0">
                <a:ea typeface="Aptos" panose="020B0004020202020204" pitchFamily="34" charset="0"/>
              </a:rPr>
              <a:t> </a:t>
            </a:r>
            <a:r>
              <a:rPr lang="en-US" kern="100" dirty="0" err="1">
                <a:ea typeface="Aptos" panose="020B0004020202020204" pitchFamily="34" charset="0"/>
              </a:rPr>
              <a:t>nhiều</a:t>
            </a:r>
            <a:r>
              <a:rPr lang="en-US" kern="100" dirty="0">
                <a:ea typeface="Aptos" panose="020B0004020202020204" pitchFamily="34" charset="0"/>
              </a:rPr>
              <a:t> </a:t>
            </a:r>
            <a:r>
              <a:rPr lang="en-US" kern="100" dirty="0" err="1">
                <a:ea typeface="Aptos" panose="020B0004020202020204" pitchFamily="34" charset="0"/>
              </a:rPr>
              <a:t>nguyên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nhận</a:t>
            </a:r>
            <a:r>
              <a:rPr lang="en-US" kern="100" dirty="0">
                <a:ea typeface="Aptos" panose="020B0004020202020204" pitchFamily="34" charset="0"/>
              </a:rPr>
              <a:t> </a:t>
            </a:r>
            <a:r>
              <a:rPr lang="en-US" kern="100" dirty="0">
                <a:ea typeface="Aptos" panose="020B0004020202020204" pitchFamily="34" charset="0"/>
                <a:sym typeface="Wingdings" panose="05000000000000000000" pitchFamily="2" charset="2"/>
              </a:rPr>
              <a:t></a:t>
            </a:r>
            <a:r>
              <a:rPr lang="en-US" kern="100" dirty="0">
                <a:ea typeface="Aptos" panose="020B0004020202020204" pitchFamily="34" charset="0"/>
              </a:rPr>
              <a:t> </a:t>
            </a:r>
            <a:r>
              <a:rPr lang="en-US" kern="100" dirty="0" err="1">
                <a:ea typeface="Aptos" panose="020B0004020202020204" pitchFamily="34" charset="0"/>
              </a:rPr>
              <a:t>mật</a:t>
            </a:r>
            <a:r>
              <a:rPr lang="en-US" kern="100" dirty="0">
                <a:ea typeface="Aptos" panose="020B0004020202020204" pitchFamily="34" charset="0"/>
              </a:rPr>
              <a:t> </a:t>
            </a:r>
            <a:r>
              <a:rPr lang="en-US" kern="100" dirty="0" err="1">
                <a:ea typeface="Aptos" panose="020B0004020202020204" pitchFamily="34" charset="0"/>
              </a:rPr>
              <a:t>độ</a:t>
            </a:r>
            <a:r>
              <a:rPr lang="en-US" kern="100" dirty="0">
                <a:ea typeface="Aptos" panose="020B0004020202020204" pitchFamily="34" charset="0"/>
              </a:rPr>
              <a:t> </a:t>
            </a:r>
            <a:r>
              <a:rPr lang="en-US" kern="100" dirty="0" err="1">
                <a:ea typeface="Aptos" panose="020B0004020202020204" pitchFamily="34" charset="0"/>
              </a:rPr>
              <a:t>lỗ</a:t>
            </a:r>
            <a:r>
              <a:rPr lang="en-US" kern="100" dirty="0">
                <a:ea typeface="Aptos" panose="020B0004020202020204" pitchFamily="34" charset="0"/>
              </a:rPr>
              <a:t> </a:t>
            </a:r>
            <a:r>
              <a:rPr lang="en-US" kern="100" dirty="0" err="1">
                <a:ea typeface="Aptos" panose="020B0004020202020204" pitchFamily="34" charset="0"/>
              </a:rPr>
              <a:t>trống</a:t>
            </a:r>
            <a:r>
              <a:rPr lang="en-US" kern="100" dirty="0">
                <a:ea typeface="Aptos" panose="020B0004020202020204" pitchFamily="34" charset="0"/>
              </a:rPr>
              <a:t> </a:t>
            </a:r>
            <a:r>
              <a:rPr lang="en-US" kern="100" dirty="0" err="1">
                <a:ea typeface="Aptos" panose="020B0004020202020204" pitchFamily="34" charset="0"/>
              </a:rPr>
              <a:t>càng</a:t>
            </a:r>
            <a:r>
              <a:rPr lang="en-US" kern="100" dirty="0">
                <a:ea typeface="Aptos" panose="020B0004020202020204" pitchFamily="34" charset="0"/>
              </a:rPr>
              <a:t> </a:t>
            </a:r>
            <a:r>
              <a:rPr lang="en-US" kern="100" dirty="0" err="1">
                <a:ea typeface="Aptos" panose="020B0004020202020204" pitchFamily="34" charset="0"/>
              </a:rPr>
              <a:t>tăng</a:t>
            </a:r>
            <a:r>
              <a:rPr lang="en-US" kern="100" dirty="0">
                <a:ea typeface="Aptos" panose="020B0004020202020204" pitchFamily="34" charset="0"/>
              </a:rPr>
              <a:t>, </a:t>
            </a:r>
            <a:r>
              <a:rPr lang="en-US" kern="100" dirty="0" err="1">
                <a:ea typeface="Aptos" panose="020B0004020202020204" pitchFamily="34" charset="0"/>
              </a:rPr>
              <a:t>còn</a:t>
            </a:r>
            <a:r>
              <a:rPr lang="en-US" kern="100" dirty="0">
                <a:ea typeface="Aptos" panose="020B0004020202020204" pitchFamily="34" charset="0"/>
              </a:rPr>
              <a:t> </a:t>
            </a:r>
            <a:r>
              <a:rPr lang="en-US" kern="100" dirty="0" err="1">
                <a:ea typeface="Aptos" panose="020B0004020202020204" pitchFamily="34" charset="0"/>
              </a:rPr>
              <a:t>mật</a:t>
            </a:r>
            <a:r>
              <a:rPr lang="en-US" kern="100" dirty="0">
                <a:ea typeface="Aptos" panose="020B0004020202020204" pitchFamily="34" charset="0"/>
              </a:rPr>
              <a:t> </a:t>
            </a:r>
            <a:r>
              <a:rPr lang="en-US" kern="100" dirty="0" err="1">
                <a:ea typeface="Aptos" panose="020B0004020202020204" pitchFamily="34" charset="0"/>
              </a:rPr>
              <a:t>độ</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càng</a:t>
            </a:r>
            <a:r>
              <a:rPr lang="en-US" kern="100" dirty="0">
                <a:ea typeface="Aptos" panose="020B0004020202020204" pitchFamily="34" charset="0"/>
              </a:rPr>
              <a:t> </a:t>
            </a:r>
            <a:r>
              <a:rPr lang="en-US" kern="100" dirty="0" err="1">
                <a:ea typeface="Aptos" panose="020B0004020202020204" pitchFamily="34" charset="0"/>
              </a:rPr>
              <a:t>giảm</a:t>
            </a:r>
            <a:r>
              <a:rPr lang="en-US" kern="100" dirty="0">
                <a:ea typeface="Aptos" panose="020B0004020202020204" pitchFamily="34" charset="0"/>
              </a:rPr>
              <a:t> (do </a:t>
            </a:r>
            <a:r>
              <a:rPr lang="en-US" kern="100" dirty="0" err="1">
                <a:ea typeface="Aptos" panose="020B0004020202020204" pitchFamily="34" charset="0"/>
              </a:rPr>
              <a:t>tái</a:t>
            </a:r>
            <a:r>
              <a:rPr lang="en-US" kern="100" dirty="0">
                <a:ea typeface="Aptos" panose="020B0004020202020204" pitchFamily="34" charset="0"/>
              </a:rPr>
              <a:t> </a:t>
            </a:r>
            <a:r>
              <a:rPr lang="en-US" kern="100" dirty="0" err="1">
                <a:ea typeface="Aptos" panose="020B0004020202020204" pitchFamily="34" charset="0"/>
              </a:rPr>
              <a:t>hợp</a:t>
            </a:r>
            <a:r>
              <a:rPr lang="en-US" kern="100" dirty="0">
                <a:ea typeface="Aptos" panose="020B0004020202020204" pitchFamily="34" charset="0"/>
              </a:rPr>
              <a:t>).</a:t>
            </a:r>
          </a:p>
          <a:p>
            <a:pPr>
              <a:lnSpc>
                <a:spcPct val="115000"/>
              </a:lnSpc>
              <a:spcBef>
                <a:spcPts val="300"/>
              </a:spcBef>
              <a:spcAft>
                <a:spcPts val="300"/>
              </a:spcAft>
            </a:pPr>
            <a:r>
              <a:rPr lang="en-US" kern="100" dirty="0">
                <a:ea typeface="Aptos" panose="020B0004020202020204" pitchFamily="34" charset="0"/>
              </a:rPr>
              <a:t>Trong </a:t>
            </a:r>
            <a:r>
              <a:rPr lang="en-US" kern="100" dirty="0" err="1">
                <a:ea typeface="Aptos" panose="020B0004020202020204" pitchFamily="34" charset="0"/>
              </a:rPr>
              <a:t>bán</a:t>
            </a:r>
            <a:r>
              <a:rPr lang="en-US" kern="100" dirty="0">
                <a:ea typeface="Aptos" panose="020B0004020202020204" pitchFamily="34" charset="0"/>
              </a:rPr>
              <a:t> </a:t>
            </a:r>
            <a:r>
              <a:rPr lang="en-US" kern="100" dirty="0" err="1">
                <a:ea typeface="Aptos" panose="020B0004020202020204" pitchFamily="34" charset="0"/>
              </a:rPr>
              <a:t>dẫn</a:t>
            </a:r>
            <a:r>
              <a:rPr lang="en-US" kern="100" dirty="0">
                <a:ea typeface="Aptos" panose="020B0004020202020204" pitchFamily="34" charset="0"/>
              </a:rPr>
              <a:t> </a:t>
            </a:r>
            <a:r>
              <a:rPr lang="en-US" kern="100" dirty="0" err="1">
                <a:ea typeface="Aptos" panose="020B0004020202020204" pitchFamily="34" charset="0"/>
              </a:rPr>
              <a:t>loại</a:t>
            </a:r>
            <a:r>
              <a:rPr lang="en-US" kern="100" dirty="0">
                <a:ea typeface="Aptos" panose="020B0004020202020204" pitchFamily="34" charset="0"/>
              </a:rPr>
              <a:t> p,  </a:t>
            </a:r>
            <a:r>
              <a:rPr lang="en-US" kern="100" dirty="0" err="1">
                <a:ea typeface="Aptos" panose="020B0004020202020204" pitchFamily="34" charset="0"/>
              </a:rPr>
              <a:t>mật</a:t>
            </a:r>
            <a:r>
              <a:rPr lang="en-US" kern="100" dirty="0">
                <a:ea typeface="Aptos" panose="020B0004020202020204" pitchFamily="34" charset="0"/>
              </a:rPr>
              <a:t> </a:t>
            </a:r>
            <a:r>
              <a:rPr lang="en-US" kern="100" dirty="0" err="1">
                <a:ea typeface="Aptos" panose="020B0004020202020204" pitchFamily="34" charset="0"/>
              </a:rPr>
              <a:t>độ</a:t>
            </a:r>
            <a:r>
              <a:rPr lang="en-US" kern="100" dirty="0">
                <a:ea typeface="Aptos" panose="020B0004020202020204" pitchFamily="34" charset="0"/>
              </a:rPr>
              <a:t> </a:t>
            </a:r>
            <a:r>
              <a:rPr lang="en-US" kern="100" dirty="0" err="1">
                <a:ea typeface="Aptos" panose="020B0004020202020204" pitchFamily="34" charset="0"/>
              </a:rPr>
              <a:t>lỗ</a:t>
            </a:r>
            <a:r>
              <a:rPr lang="en-US" kern="100" dirty="0">
                <a:ea typeface="Aptos" panose="020B0004020202020204" pitchFamily="34" charset="0"/>
              </a:rPr>
              <a:t> </a:t>
            </a:r>
            <a:r>
              <a:rPr lang="en-US" kern="100" dirty="0" err="1">
                <a:ea typeface="Aptos" panose="020B0004020202020204" pitchFamily="34" charset="0"/>
              </a:rPr>
              <a:t>trống</a:t>
            </a:r>
            <a:r>
              <a:rPr lang="en-US" kern="100" dirty="0">
                <a:ea typeface="Aptos" panose="020B0004020202020204" pitchFamily="34" charset="0"/>
              </a:rPr>
              <a:t> </a:t>
            </a:r>
            <a:r>
              <a:rPr lang="en-US" kern="100" dirty="0" err="1">
                <a:ea typeface="Aptos" panose="020B0004020202020204" pitchFamily="34" charset="0"/>
              </a:rPr>
              <a:t>lớn</a:t>
            </a:r>
            <a:r>
              <a:rPr lang="en-US" kern="100" dirty="0">
                <a:ea typeface="Aptos" panose="020B0004020202020204" pitchFamily="34" charset="0"/>
              </a:rPr>
              <a:t> </a:t>
            </a:r>
            <a:r>
              <a:rPr lang="en-US" kern="100" dirty="0" err="1">
                <a:ea typeface="Aptos" panose="020B0004020202020204" pitchFamily="34" charset="0"/>
              </a:rPr>
              <a:t>hơn</a:t>
            </a:r>
            <a:r>
              <a:rPr lang="en-US" kern="100" dirty="0">
                <a:ea typeface="Aptos" panose="020B0004020202020204" pitchFamily="34" charset="0"/>
              </a:rPr>
              <a:t> </a:t>
            </a:r>
            <a:r>
              <a:rPr lang="en-US" kern="100" dirty="0" err="1">
                <a:ea typeface="Aptos" panose="020B0004020202020204" pitchFamily="34" charset="0"/>
              </a:rPr>
              <a:t>mật</a:t>
            </a:r>
            <a:r>
              <a:rPr lang="en-US" kern="100" dirty="0">
                <a:ea typeface="Aptos" panose="020B0004020202020204" pitchFamily="34" charset="0"/>
              </a:rPr>
              <a:t> </a:t>
            </a:r>
            <a:r>
              <a:rPr lang="en-US" kern="100" dirty="0" err="1">
                <a:ea typeface="Aptos" panose="020B0004020202020204" pitchFamily="34" charset="0"/>
              </a:rPr>
              <a:t>độ</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a:t>
            </a:r>
            <a:endParaRPr lang="vi-VN" kern="100" dirty="0">
              <a:ea typeface="Aptos" panose="020B0004020202020204" pitchFamily="34" charset="0"/>
            </a:endParaRPr>
          </a:p>
        </p:txBody>
      </p:sp>
    </p:spTree>
    <p:extLst>
      <p:ext uri="{BB962C8B-B14F-4D97-AF65-F5344CB8AC3E}">
        <p14:creationId xmlns:p14="http://schemas.microsoft.com/office/powerpoint/2010/main" val="397295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4568-7B29-1B06-E9F3-B4E104390067}"/>
              </a:ext>
            </a:extLst>
          </p:cNvPr>
          <p:cNvSpPr>
            <a:spLocks noGrp="1"/>
          </p:cNvSpPr>
          <p:nvPr>
            <p:ph type="title"/>
          </p:nvPr>
        </p:nvSpPr>
        <p:spPr/>
        <p:txBody>
          <a:bodyPr/>
          <a:lstStyle/>
          <a:p>
            <a:r>
              <a:rPr lang="en-US"/>
              <a:t>1.2.3 Mật độ hạt tải điện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FF96D8-DB0F-37CC-9A68-57A3AD2E9FCF}"/>
                  </a:ext>
                </a:extLst>
              </p:cNvPr>
              <p:cNvSpPr>
                <a:spLocks noGrp="1"/>
              </p:cNvSpPr>
              <p:nvPr>
                <p:ph idx="1"/>
              </p:nvPr>
            </p:nvSpPr>
            <p:spPr/>
            <p:txBody>
              <a:bodyPr/>
              <a:lstStyle/>
              <a:p>
                <a:r>
                  <a:rPr lang="en-US" dirty="0"/>
                  <a:t>Trong </a:t>
                </a:r>
                <a:r>
                  <a:rPr lang="en-US" dirty="0" err="1"/>
                  <a:t>bán</a:t>
                </a:r>
                <a:r>
                  <a:rPr lang="en-US" dirty="0"/>
                  <a:t> </a:t>
                </a:r>
                <a:r>
                  <a:rPr lang="en-US" dirty="0" err="1"/>
                  <a:t>dẫn</a:t>
                </a:r>
                <a:r>
                  <a:rPr lang="en-US" dirty="0"/>
                  <a:t> </a:t>
                </a:r>
                <a:r>
                  <a:rPr lang="en-US" dirty="0" err="1"/>
                  <a:t>thuần</a:t>
                </a:r>
                <a:r>
                  <a:rPr lang="en-US" dirty="0"/>
                  <a:t>, </a:t>
                </a:r>
                <a:r>
                  <a:rPr lang="en-US" dirty="0" err="1"/>
                  <a:t>mật</a:t>
                </a:r>
                <a:r>
                  <a:rPr lang="en-US" dirty="0"/>
                  <a:t> </a:t>
                </a:r>
                <a:r>
                  <a:rPr lang="en-US" dirty="0" err="1"/>
                  <a:t>độ</a:t>
                </a:r>
                <a:r>
                  <a:rPr lang="en-US" dirty="0"/>
                  <a:t> </a:t>
                </a:r>
                <a:r>
                  <a:rPr lang="en-US" dirty="0" err="1"/>
                  <a:t>điện</a:t>
                </a:r>
                <a:r>
                  <a:rPr lang="en-US" dirty="0"/>
                  <a:t> </a:t>
                </a:r>
                <a:r>
                  <a:rPr lang="en-US" dirty="0" err="1"/>
                  <a:t>tử</a:t>
                </a:r>
                <a:r>
                  <a:rPr lang="en-US" dirty="0"/>
                  <a:t> (</a:t>
                </a:r>
                <a14:m>
                  <m:oMath xmlns:m="http://schemas.openxmlformats.org/officeDocument/2006/math">
                    <m:r>
                      <a:rPr lang="en-US" b="0" i="1" smtClean="0">
                        <a:latin typeface="Cambria Math" panose="02040503050406030204" pitchFamily="18" charset="0"/>
                      </a:rPr>
                      <m:t>𝑛</m:t>
                    </m:r>
                  </m:oMath>
                </a14:m>
                <a:r>
                  <a:rPr lang="en-US" dirty="0"/>
                  <a:t>) = </a:t>
                </a:r>
                <a:r>
                  <a:rPr lang="en-US" dirty="0" err="1"/>
                  <a:t>mật</a:t>
                </a:r>
                <a:r>
                  <a:rPr lang="en-US" dirty="0"/>
                  <a:t> </a:t>
                </a:r>
                <a:r>
                  <a:rPr lang="en-US" dirty="0" err="1"/>
                  <a:t>độ</a:t>
                </a:r>
                <a:r>
                  <a:rPr lang="en-US" dirty="0"/>
                  <a:t> </a:t>
                </a:r>
                <a:r>
                  <a:rPr lang="en-US" dirty="0" err="1"/>
                  <a:t>lỗ</a:t>
                </a:r>
                <a:r>
                  <a:rPr lang="en-US" dirty="0"/>
                  <a:t> </a:t>
                </a:r>
                <a:r>
                  <a:rPr lang="en-US" dirty="0" err="1"/>
                  <a:t>trống</a:t>
                </a:r>
                <a:r>
                  <a:rPr lang="en-US" dirty="0"/>
                  <a:t> (</a:t>
                </a:r>
                <a14:m>
                  <m:oMath xmlns:m="http://schemas.openxmlformats.org/officeDocument/2006/math">
                    <m:r>
                      <a:rPr lang="en-US" b="0" i="1" smtClean="0">
                        <a:latin typeface="Cambria Math" panose="02040503050406030204" pitchFamily="18" charset="0"/>
                      </a:rPr>
                      <m:t>𝑝</m:t>
                    </m:r>
                  </m:oMath>
                </a14:m>
                <a:r>
                  <a:rPr lang="en-US" dirty="0"/>
                  <a:t>) = </a:t>
                </a:r>
                <a:r>
                  <a:rPr lang="en-US" dirty="0" err="1"/>
                  <a:t>mật</a:t>
                </a:r>
                <a:r>
                  <a:rPr lang="en-US" dirty="0"/>
                  <a:t> </a:t>
                </a:r>
                <a:r>
                  <a:rPr lang="en-US" dirty="0" err="1"/>
                  <a:t>độ</a:t>
                </a:r>
                <a:r>
                  <a:rPr lang="en-US" dirty="0"/>
                  <a:t> </a:t>
                </a:r>
                <a:r>
                  <a:rPr lang="en-US" dirty="0" err="1"/>
                  <a:t>hạt</a:t>
                </a:r>
                <a:r>
                  <a:rPr lang="en-US" dirty="0"/>
                  <a:t> </a:t>
                </a:r>
                <a:r>
                  <a:rPr lang="en-US" dirty="0" err="1"/>
                  <a:t>tải</a:t>
                </a:r>
                <a:r>
                  <a:rPr lang="en-US" dirty="0"/>
                  <a:t> </a:t>
                </a:r>
                <a:r>
                  <a:rPr lang="en-US" dirty="0" err="1"/>
                  <a:t>điện</a:t>
                </a:r>
                <a:r>
                  <a:rPr lang="en-US" dirty="0"/>
                  <a:t> </a:t>
                </a:r>
                <a:r>
                  <a:rPr lang="en-US" dirty="0" err="1"/>
                  <a:t>thuần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a:t>
                </a:r>
              </a:p>
              <a:p>
                <a:r>
                  <a:rPr lang="vi-VN" dirty="0"/>
                  <a:t>Trong bán dẫn pha tạp, mật độ điện tử và lỗ trống không bằng nhau.</a:t>
                </a:r>
              </a:p>
              <a:p>
                <a:r>
                  <a:rPr lang="vi-VN" dirty="0"/>
                  <a:t>Đối với bán dẫn loại n: 𝑛 &gt; 𝑝; đối với bán dẫn loại p: 𝑝 &gt; 𝑛.</a:t>
                </a:r>
              </a:p>
              <a:p>
                <a:r>
                  <a:rPr lang="vi-VN" dirty="0"/>
                  <a:t>Hạt tải điện với mật độ lớn hơn được gọi là hạt tải điện đa số; hạt tải điện với mật độ nhỏ hơn được gọi là hạt tải điện thiểu số.</a:t>
                </a:r>
              </a:p>
              <a:p>
                <a:endParaRPr lang="en-US" dirty="0"/>
              </a:p>
            </p:txBody>
          </p:sp>
        </mc:Choice>
        <mc:Fallback xmlns="">
          <p:sp>
            <p:nvSpPr>
              <p:cNvPr id="3" name="Content Placeholder 2">
                <a:extLst>
                  <a:ext uri="{FF2B5EF4-FFF2-40B4-BE49-F238E27FC236}">
                    <a16:creationId xmlns:a16="http://schemas.microsoft.com/office/drawing/2014/main" id="{F3FF96D8-DB0F-37CC-9A68-57A3AD2E9FCF}"/>
                  </a:ext>
                </a:extLst>
              </p:cNvPr>
              <p:cNvSpPr>
                <a:spLocks noGrp="1" noRot="1" noChangeAspect="1" noMove="1" noResize="1" noEditPoints="1" noAdjustHandles="1" noChangeArrowheads="1" noChangeShapeType="1" noTextEdit="1"/>
              </p:cNvSpPr>
              <p:nvPr>
                <p:ph idx="1"/>
              </p:nvPr>
            </p:nvSpPr>
            <p:spPr>
              <a:blipFill>
                <a:blip r:embed="rId2"/>
                <a:stretch>
                  <a:fillRect l="-1043" t="-2138" r="-1159"/>
                </a:stretch>
              </a:blipFill>
            </p:spPr>
            <p:txBody>
              <a:bodyPr/>
              <a:lstStyle/>
              <a:p>
                <a:r>
                  <a:rPr lang="en-US">
                    <a:noFill/>
                  </a:rPr>
                  <a:t> </a:t>
                </a:r>
              </a:p>
            </p:txBody>
          </p:sp>
        </mc:Fallback>
      </mc:AlternateContent>
    </p:spTree>
    <p:extLst>
      <p:ext uri="{BB962C8B-B14F-4D97-AF65-F5344CB8AC3E}">
        <p14:creationId xmlns:p14="http://schemas.microsoft.com/office/powerpoint/2010/main" val="244568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36720-5388-D75E-A9D7-4DB0B6D6286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6CCBAC-4B0F-B226-104A-7AB071B7D56B}"/>
                  </a:ext>
                </a:extLst>
              </p:cNvPr>
              <p:cNvSpPr>
                <a:spLocks noGrp="1"/>
              </p:cNvSpPr>
              <p:nvPr>
                <p:ph idx="1"/>
              </p:nvPr>
            </p:nvSpPr>
            <p:spPr>
              <a:xfrm>
                <a:off x="838200" y="546755"/>
                <a:ext cx="10515600" cy="5630208"/>
              </a:xfrm>
            </p:spPr>
            <p:txBody>
              <a:bodyPr/>
              <a:lstStyle/>
              <a:p>
                <a:pPr>
                  <a:lnSpc>
                    <a:spcPct val="115000"/>
                  </a:lnSpc>
                  <a:spcBef>
                    <a:spcPts val="300"/>
                  </a:spcBef>
                  <a:spcAft>
                    <a:spcPts val="300"/>
                  </a:spcAft>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Gọi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
                      <m:sSubPr>
                        <m:ctrlP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𝐷</m:t>
                        </m:r>
                      </m:sub>
                    </m:sSub>
                  </m:oMath>
                </a14:m>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 mật độ của nguyên tử cho (</a:t>
                </a:r>
                <a14:m>
                  <m:oMath xmlns:m="http://schemas.openxmlformats.org/officeDocument/2006/math">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−3</m:t>
                        </m:r>
                      </m:sup>
                    </m:sSup>
                  </m:oMath>
                </a14:m>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
                      <m:sSubPr>
                        <m:ctrlP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b="0" i="1" kern="100" smtClean="0">
                            <a:effectLst/>
                            <a:latin typeface="Cambria Math" panose="02040503050406030204" pitchFamily="18" charset="0"/>
                            <a:ea typeface="Aptos" panose="020B0004020202020204" pitchFamily="34" charset="0"/>
                            <a:cs typeface="Times New Roman" panose="02020603050405020304" pitchFamily="18" charset="0"/>
                          </a:rPr>
                          <m:t>𝐴</m:t>
                        </m:r>
                      </m:sub>
                    </m:sSub>
                  </m:oMath>
                </a14:m>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 mật độ của nguyên tử nhận (</a:t>
                </a:r>
                <a14:m>
                  <m:oMath xmlns:m="http://schemas.openxmlformats.org/officeDocument/2006/math">
                    <m:r>
                      <a:rPr lang="en-US" i="1" kern="100">
                        <a:latin typeface="Cambria Math" panose="02040503050406030204" pitchFamily="18" charset="0"/>
                        <a:ea typeface="Aptos" panose="020B0004020202020204" pitchFamily="34" charset="0"/>
                      </a:rPr>
                      <m:t>𝑐</m:t>
                    </m:r>
                    <m:sSup>
                      <m:sSupPr>
                        <m:ctrlPr>
                          <a:rPr lang="en-US" i="1" kern="100">
                            <a:latin typeface="Cambria Math" panose="02040503050406030204" pitchFamily="18" charset="0"/>
                            <a:ea typeface="Aptos" panose="020B0004020202020204" pitchFamily="34" charset="0"/>
                          </a:rPr>
                        </m:ctrlPr>
                      </m:sSupPr>
                      <m:e>
                        <m:r>
                          <a:rPr lang="en-US" i="1" kern="100">
                            <a:latin typeface="Cambria Math" panose="02040503050406030204" pitchFamily="18" charset="0"/>
                            <a:ea typeface="Aptos" panose="020B0004020202020204" pitchFamily="34" charset="0"/>
                          </a:rPr>
                          <m:t>𝑚</m:t>
                        </m:r>
                      </m:e>
                      <m:sup>
                        <m:r>
                          <a:rPr lang="en-US" i="1" kern="100">
                            <a:latin typeface="Cambria Math" panose="02040503050406030204" pitchFamily="18" charset="0"/>
                            <a:ea typeface="Aptos" panose="020B0004020202020204" pitchFamily="34" charset="0"/>
                          </a:rPr>
                          <m:t>−3</m:t>
                        </m:r>
                      </m:sup>
                    </m:sSup>
                  </m:oMath>
                </a14:m>
                <a:r>
                  <a:rPr lang="vi-VN" sz="28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115000"/>
                  </a:lnSpc>
                  <a:spcBef>
                    <a:spcPts val="300"/>
                  </a:spcBef>
                  <a:spcAft>
                    <a:spcPts val="300"/>
                  </a:spcAft>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dẫn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pha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tạp</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trung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hòa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115000"/>
                  </a:lnSpc>
                  <a:spcBef>
                    <a:spcPts val="300"/>
                  </a:spcBef>
                  <a:spcAft>
                    <a:spcPts val="300"/>
                  </a:spcAft>
                </a:pPr>
                <a:endParaRPr lang="en-US" kern="100" dirty="0">
                  <a:ea typeface="Aptos" panose="020B0004020202020204" pitchFamily="34" charset="0"/>
                </a:endParaRPr>
              </a:p>
              <a:p>
                <a:pPr>
                  <a:lnSpc>
                    <a:spcPct val="115000"/>
                  </a:lnSpc>
                  <a:spcBef>
                    <a:spcPts val="300"/>
                  </a:spcBef>
                  <a:spcAft>
                    <a:spcPts val="300"/>
                  </a:spcAft>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Đối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dẫn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pha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tạp</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dẫn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thuần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trạng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thái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cân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nhiệt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lỗ</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trống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115000"/>
                  </a:lnSpc>
                  <a:spcBef>
                    <a:spcPts val="300"/>
                  </a:spcBef>
                  <a:spcAft>
                    <a:spcPts val="300"/>
                  </a:spcAft>
                </a:pP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26CCBAC-4B0F-B226-104A-7AB071B7D56B}"/>
                  </a:ext>
                </a:extLst>
              </p:cNvPr>
              <p:cNvSpPr>
                <a:spLocks noGrp="1" noRot="1" noChangeAspect="1" noMove="1" noResize="1" noEditPoints="1" noAdjustHandles="1" noChangeArrowheads="1" noChangeShapeType="1" noTextEdit="1"/>
              </p:cNvSpPr>
              <p:nvPr>
                <p:ph idx="1"/>
              </p:nvPr>
            </p:nvSpPr>
            <p:spPr>
              <a:xfrm>
                <a:off x="838200" y="546755"/>
                <a:ext cx="10515600" cy="5630208"/>
              </a:xfrm>
              <a:blipFill>
                <a:blip r:embed="rId2"/>
                <a:stretch>
                  <a:fillRect l="-1043" t="-758" r="-11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AE0668-2CD0-93C6-567B-BC0B0129D6D7}"/>
              </a:ext>
            </a:extLst>
          </p:cNvPr>
          <p:cNvPicPr>
            <a:picLocks noChangeAspect="1"/>
          </p:cNvPicPr>
          <p:nvPr/>
        </p:nvPicPr>
        <p:blipFill>
          <a:blip r:embed="rId3"/>
          <a:stretch>
            <a:fillRect/>
          </a:stretch>
        </p:blipFill>
        <p:spPr>
          <a:xfrm>
            <a:off x="4171950" y="2100752"/>
            <a:ext cx="3848100" cy="733425"/>
          </a:xfrm>
          <a:prstGeom prst="rect">
            <a:avLst/>
          </a:prstGeom>
        </p:spPr>
      </p:pic>
      <p:pic>
        <p:nvPicPr>
          <p:cNvPr id="6" name="Picture 5">
            <a:extLst>
              <a:ext uri="{FF2B5EF4-FFF2-40B4-BE49-F238E27FC236}">
                <a16:creationId xmlns:a16="http://schemas.microsoft.com/office/drawing/2014/main" id="{8439E44A-D865-27F9-6AC9-697AECFED423}"/>
              </a:ext>
            </a:extLst>
          </p:cNvPr>
          <p:cNvPicPr>
            <a:picLocks noChangeAspect="1"/>
          </p:cNvPicPr>
          <p:nvPr/>
        </p:nvPicPr>
        <p:blipFill>
          <a:blip r:embed="rId4"/>
          <a:stretch>
            <a:fillRect/>
          </a:stretch>
        </p:blipFill>
        <p:spPr>
          <a:xfrm>
            <a:off x="5305425" y="3762620"/>
            <a:ext cx="1581150" cy="742950"/>
          </a:xfrm>
          <a:prstGeom prst="rect">
            <a:avLst/>
          </a:prstGeom>
        </p:spPr>
      </p:pic>
    </p:spTree>
    <p:extLst>
      <p:ext uri="{BB962C8B-B14F-4D97-AF65-F5344CB8AC3E}">
        <p14:creationId xmlns:p14="http://schemas.microsoft.com/office/powerpoint/2010/main" val="4242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49C0E-9B80-CE9A-1915-EFFFD6792E8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C57C0C-6186-0796-6A4E-7F2E03C24075}"/>
                  </a:ext>
                </a:extLst>
              </p:cNvPr>
              <p:cNvSpPr>
                <a:spLocks noGrp="1"/>
              </p:cNvSpPr>
              <p:nvPr>
                <p:ph idx="1"/>
              </p:nvPr>
            </p:nvSpPr>
            <p:spPr>
              <a:xfrm>
                <a:off x="315885" y="609067"/>
                <a:ext cx="10515600" cy="5630208"/>
              </a:xfrm>
            </p:spPr>
            <p:txBody>
              <a:bodyPr/>
              <a:lstStyle/>
              <a:p>
                <a:pPr marL="0" indent="0">
                  <a:lnSpc>
                    <a:spcPct val="115000"/>
                  </a:lnSpc>
                  <a:spcBef>
                    <a:spcPts val="300"/>
                  </a:spcBef>
                  <a:spcAft>
                    <a:spcPts val="300"/>
                  </a:spcAft>
                  <a:buNone/>
                </a:pPr>
                <a:r>
                  <a:rPr lang="en-US" sz="2800" b="1" kern="100" cap="small" dirty="0" err="1">
                    <a:effectLst/>
                    <a:latin typeface="Times New Roman" panose="02020603050405020304" pitchFamily="18" charset="0"/>
                    <a:ea typeface="Aptos" panose="020B0004020202020204" pitchFamily="34" charset="0"/>
                    <a:cs typeface="Times New Roman" panose="02020603050405020304" pitchFamily="18" charset="0"/>
                  </a:rPr>
                  <a:t>Ví</a:t>
                </a:r>
                <a:r>
                  <a:rPr lang="en-US" sz="2800" b="1" kern="100" cap="small"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cap="small" dirty="0" err="1">
                    <a:effectLst/>
                    <a:latin typeface="Times New Roman" panose="02020603050405020304" pitchFamily="18" charset="0"/>
                    <a:ea typeface="Aptos" panose="020B0004020202020204" pitchFamily="34" charset="0"/>
                    <a:cs typeface="Times New Roman" panose="02020603050405020304" pitchFamily="18" charset="0"/>
                  </a:rPr>
                  <a:t>dụ</a:t>
                </a:r>
                <a:r>
                  <a:rPr lang="en-US" sz="2800" b="1" kern="100" cap="small" dirty="0">
                    <a:effectLst/>
                    <a:latin typeface="Times New Roman" panose="02020603050405020304" pitchFamily="18" charset="0"/>
                    <a:ea typeface="Aptos" panose="020B0004020202020204" pitchFamily="34" charset="0"/>
                    <a:cs typeface="Times New Roman" panose="02020603050405020304" pitchFamily="18" charset="0"/>
                  </a:rPr>
                  <a:t>:</a:t>
                </a:r>
              </a:p>
              <a:p>
                <a:pPr marL="0" indent="0">
                  <a:lnSpc>
                    <a:spcPct val="115000"/>
                  </a:lnSpc>
                  <a:spcBef>
                    <a:spcPts val="300"/>
                  </a:spcBef>
                  <a:spcAft>
                    <a:spcPts val="300"/>
                  </a:spcAft>
                  <a:buNone/>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Hãy</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giải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thích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vì</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sao</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pha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tạp</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càng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tăng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lỗ</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trống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thì</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pn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vẫn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Sup>
                      <m:sSubSupPr>
                        <m:ctrlPr>
                          <a:rPr lang="en-US" sz="2800" i="1" kern="100" smtClean="0">
                            <a:effectLst/>
                            <a:latin typeface="Cambria Math" panose="02040503050406030204" pitchFamily="18" charset="0"/>
                            <a:ea typeface="Aptos" panose="020B0004020202020204" pitchFamily="34" charset="0"/>
                            <a:cs typeface="Times New Roman" panose="02020603050405020304" pitchFamily="18" charset="0"/>
                          </a:rPr>
                        </m:ctrlPr>
                      </m:sSubSupPr>
                      <m:e>
                        <m:r>
                          <a:rPr lang="en-US" sz="2800" i="1" kern="100" smtClean="0">
                            <a:effectLst/>
                            <a:latin typeface="Cambria Math" panose="02040503050406030204" pitchFamily="18" charset="0"/>
                            <a:ea typeface="Aptos" panose="020B0004020202020204" pitchFamily="34" charset="0"/>
                            <a:cs typeface="Times New Roman" panose="02020603050405020304" pitchFamily="18" charset="0"/>
                          </a:rPr>
                          <m:t>𝑛</m:t>
                        </m:r>
                      </m:e>
                      <m:sub>
                        <m:r>
                          <a:rPr lang="en-US" sz="2800" i="1" kern="100" smtClean="0">
                            <a:effectLst/>
                            <a:latin typeface="Cambria Math" panose="02040503050406030204" pitchFamily="18" charset="0"/>
                            <a:ea typeface="Aptos" panose="020B0004020202020204" pitchFamily="34" charset="0"/>
                            <a:cs typeface="Times New Roman" panose="02020603050405020304" pitchFamily="18" charset="0"/>
                          </a:rPr>
                          <m:t>𝑖</m:t>
                        </m:r>
                      </m:sub>
                      <m:sup>
                        <m:r>
                          <a:rPr lang="en-US" sz="2800" i="1" kern="100" smtClean="0">
                            <a:effectLst/>
                            <a:latin typeface="Cambria Math" panose="02040503050406030204" pitchFamily="18" charset="0"/>
                            <a:ea typeface="Aptos" panose="020B0004020202020204" pitchFamily="34" charset="0"/>
                            <a:cs typeface="Times New Roman" panose="02020603050405020304" pitchFamily="18" charset="0"/>
                          </a:rPr>
                          <m:t>2</m:t>
                        </m:r>
                      </m:sup>
                    </m:sSubSup>
                  </m:oMath>
                </a14:m>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mc:Choice>
        <mc:Fallback xmlns="">
          <p:sp>
            <p:nvSpPr>
              <p:cNvPr id="3" name="Content Placeholder 2">
                <a:extLst>
                  <a:ext uri="{FF2B5EF4-FFF2-40B4-BE49-F238E27FC236}">
                    <a16:creationId xmlns:a16="http://schemas.microsoft.com/office/drawing/2014/main" id="{62C57C0C-6186-0796-6A4E-7F2E03C24075}"/>
                  </a:ext>
                </a:extLst>
              </p:cNvPr>
              <p:cNvSpPr>
                <a:spLocks noGrp="1" noRot="1" noChangeAspect="1" noMove="1" noResize="1" noEditPoints="1" noAdjustHandles="1" noChangeArrowheads="1" noChangeShapeType="1" noTextEdit="1"/>
              </p:cNvSpPr>
              <p:nvPr>
                <p:ph idx="1"/>
              </p:nvPr>
            </p:nvSpPr>
            <p:spPr>
              <a:xfrm>
                <a:off x="315885" y="609067"/>
                <a:ext cx="10515600" cy="5630208"/>
              </a:xfrm>
              <a:blipFill>
                <a:blip r:embed="rId2"/>
                <a:stretch>
                  <a:fillRect l="-1217" t="-758" r="-2087"/>
                </a:stretch>
              </a:blipFill>
            </p:spPr>
            <p:txBody>
              <a:bodyPr/>
              <a:lstStyle/>
              <a:p>
                <a:r>
                  <a:rPr lang="en-US">
                    <a:noFill/>
                  </a:rPr>
                  <a:t> </a:t>
                </a:r>
              </a:p>
            </p:txBody>
          </p:sp>
        </mc:Fallback>
      </mc:AlternateContent>
    </p:spTree>
    <p:extLst>
      <p:ext uri="{BB962C8B-B14F-4D97-AF65-F5344CB8AC3E}">
        <p14:creationId xmlns:p14="http://schemas.microsoft.com/office/powerpoint/2010/main" val="378874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CB392-B3F6-94DF-D813-5CE72C59BF5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6A6281-E1E3-4D9F-E7F3-AF20767593F2}"/>
                  </a:ext>
                </a:extLst>
              </p:cNvPr>
              <p:cNvSpPr>
                <a:spLocks noGrp="1"/>
              </p:cNvSpPr>
              <p:nvPr>
                <p:ph idx="1"/>
              </p:nvPr>
            </p:nvSpPr>
            <p:spPr>
              <a:xfrm>
                <a:off x="660686" y="349655"/>
                <a:ext cx="10515600" cy="5630208"/>
              </a:xfrm>
            </p:spPr>
            <p:txBody>
              <a:bodyPr/>
              <a:lstStyle/>
              <a:p>
                <a:pPr marL="0" indent="0">
                  <a:lnSpc>
                    <a:spcPct val="115000"/>
                  </a:lnSpc>
                  <a:spcBef>
                    <a:spcPts val="300"/>
                  </a:spcBef>
                  <a:spcAft>
                    <a:spcPts val="300"/>
                  </a:spcAft>
                  <a:buNone/>
                </a:pPr>
                <a:r>
                  <a:rPr lang="en-US" sz="2800" b="1" kern="100" cap="small" dirty="0" err="1">
                    <a:effectLst/>
                    <a:latin typeface="Times New Roman" panose="02020603050405020304" pitchFamily="18" charset="0"/>
                    <a:ea typeface="Aptos" panose="020B0004020202020204" pitchFamily="34" charset="0"/>
                    <a:cs typeface="Times New Roman" panose="02020603050405020304" pitchFamily="18" charset="0"/>
                  </a:rPr>
                  <a:t>Bài</a:t>
                </a:r>
                <a:r>
                  <a:rPr lang="en-US" sz="2800" b="1" kern="100" cap="small"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cap="small"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sz="2800" b="1" kern="100" cap="small" dirty="0">
                    <a:effectLst/>
                    <a:latin typeface="Times New Roman" panose="02020603050405020304" pitchFamily="18" charset="0"/>
                    <a:ea typeface="Aptos" panose="020B0004020202020204" pitchFamily="34" charset="0"/>
                    <a:cs typeface="Times New Roman" panose="02020603050405020304" pitchFamily="18" charset="0"/>
                  </a:rPr>
                  <a:t>:</a:t>
                </a:r>
              </a:p>
              <a:p>
                <a:pPr marL="0" indent="0">
                  <a:buNone/>
                </a:pPr>
                <a:r>
                  <a:rPr lang="en-US" dirty="0" err="1"/>
                  <a:t>Tại</a:t>
                </a:r>
                <a:r>
                  <a:rPr lang="en-US" dirty="0"/>
                  <a:t> </a:t>
                </a:r>
                <a:r>
                  <a:rPr lang="en-US" dirty="0" err="1"/>
                  <a:t>sao</a:t>
                </a:r>
                <a:r>
                  <a:rPr lang="en-US" dirty="0"/>
                  <a:t> </a:t>
                </a:r>
                <a:r>
                  <a:rPr lang="en-US" dirty="0" err="1"/>
                  <a:t>chúng</a:t>
                </a:r>
                <a:r>
                  <a:rPr lang="en-US" dirty="0"/>
                  <a:t> ta </a:t>
                </a:r>
                <a:r>
                  <a:rPr lang="en-US" dirty="0" err="1"/>
                  <a:t>không</a:t>
                </a:r>
                <a:r>
                  <a:rPr lang="en-US" dirty="0"/>
                  <a:t> </a:t>
                </a:r>
                <a:r>
                  <a:rPr lang="en-US" dirty="0" err="1"/>
                  <a:t>đưa</a:t>
                </a:r>
                <a:r>
                  <a:rPr lang="en-US" dirty="0"/>
                  <a:t> </a:t>
                </a:r>
                <a:r>
                  <a:rPr lang="en-US" dirty="0" err="1"/>
                  <a:t>ra</a:t>
                </a:r>
                <a:r>
                  <a:rPr lang="en-US" dirty="0"/>
                  <a:t> </a:t>
                </a:r>
                <a:r>
                  <a:rPr lang="en-US" dirty="0" err="1"/>
                  <a:t>mối</a:t>
                </a:r>
                <a:r>
                  <a:rPr lang="en-US" dirty="0"/>
                  <a:t> </a:t>
                </a:r>
                <a:r>
                  <a:rPr lang="en-US" dirty="0" err="1"/>
                  <a:t>quan</a:t>
                </a:r>
                <a:r>
                  <a:rPr lang="en-US" dirty="0"/>
                  <a:t> </a:t>
                </a:r>
                <a:r>
                  <a:rPr lang="en-US" dirty="0" err="1"/>
                  <a:t>hệ</a:t>
                </a:r>
                <a:r>
                  <a:rPr lang="en-US" dirty="0"/>
                  <a: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𝑛</m:t>
                    </m:r>
                  </m:oMath>
                </a14:m>
                <a:r>
                  <a:rPr lang="en-US" dirty="0"/>
                  <a:t> </a:t>
                </a:r>
                <a:r>
                  <a:rPr lang="en-US" dirty="0" err="1"/>
                  <a:t>không</a:t>
                </a:r>
                <a:r>
                  <a:rPr lang="en-US" dirty="0"/>
                  <a:t> </a:t>
                </a:r>
                <a:r>
                  <a:rPr lang="en-US" dirty="0" err="1"/>
                  <a:t>đổi</a:t>
                </a:r>
                <a:r>
                  <a:rPr lang="en-US" dirty="0"/>
                  <a:t> (</a:t>
                </a:r>
                <a:r>
                  <a:rPr lang="en-US" dirty="0" err="1"/>
                  <a:t>bằng</a:t>
                </a:r>
                <a:r>
                  <a:rPr lang="en-US" dirty="0"/>
                  <a:t> </a:t>
                </a:r>
                <a14:m>
                  <m:oMath xmlns:m="http://schemas.openxmlformats.org/officeDocument/2006/math">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a:t>
                </a:r>
              </a:p>
            </p:txBody>
          </p:sp>
        </mc:Choice>
        <mc:Fallback xmlns="">
          <p:sp>
            <p:nvSpPr>
              <p:cNvPr id="3" name="Content Placeholder 2">
                <a:extLst>
                  <a:ext uri="{FF2B5EF4-FFF2-40B4-BE49-F238E27FC236}">
                    <a16:creationId xmlns:a16="http://schemas.microsoft.com/office/drawing/2014/main" id="{C46A6281-E1E3-4D9F-E7F3-AF20767593F2}"/>
                  </a:ext>
                </a:extLst>
              </p:cNvPr>
              <p:cNvSpPr>
                <a:spLocks noGrp="1" noRot="1" noChangeAspect="1" noMove="1" noResize="1" noEditPoints="1" noAdjustHandles="1" noChangeArrowheads="1" noChangeShapeType="1" noTextEdit="1"/>
              </p:cNvSpPr>
              <p:nvPr>
                <p:ph idx="1"/>
              </p:nvPr>
            </p:nvSpPr>
            <p:spPr>
              <a:xfrm>
                <a:off x="660686" y="349655"/>
                <a:ext cx="10515600" cy="5630208"/>
              </a:xfrm>
              <a:blipFill>
                <a:blip r:embed="rId2"/>
                <a:stretch>
                  <a:fillRect l="-1159" t="-649" r="-2145"/>
                </a:stretch>
              </a:blipFill>
            </p:spPr>
            <p:txBody>
              <a:bodyPr/>
              <a:lstStyle/>
              <a:p>
                <a:r>
                  <a:rPr lang="en-US">
                    <a:noFill/>
                  </a:rPr>
                  <a:t> </a:t>
                </a:r>
              </a:p>
            </p:txBody>
          </p:sp>
        </mc:Fallback>
      </mc:AlternateContent>
    </p:spTree>
    <p:extLst>
      <p:ext uri="{BB962C8B-B14F-4D97-AF65-F5344CB8AC3E}">
        <p14:creationId xmlns:p14="http://schemas.microsoft.com/office/powerpoint/2010/main" val="257496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14C6D-F4A4-8BD4-C11D-DCEE4B52FF0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35767A-6040-74EF-474D-FF9B81BB61A3}"/>
                  </a:ext>
                </a:extLst>
              </p:cNvPr>
              <p:cNvSpPr>
                <a:spLocks noGrp="1"/>
              </p:cNvSpPr>
              <p:nvPr>
                <p:ph idx="1"/>
              </p:nvPr>
            </p:nvSpPr>
            <p:spPr>
              <a:xfrm>
                <a:off x="838200" y="546755"/>
                <a:ext cx="10515600" cy="5630208"/>
              </a:xfrm>
            </p:spPr>
            <p:txBody>
              <a:bodyPr/>
              <a:lstStyle/>
              <a:p>
                <a:r>
                  <a:rPr lang="vi-VN" dirty="0"/>
                  <a:t>Đối với bán dẫn pha tạp loại n, tương ứng với</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oMath>
                </a14:m>
                <a:r>
                  <a:rPr lang="en-US" dirty="0"/>
                  <a:t>:</a:t>
                </a:r>
              </a:p>
              <a:p>
                <a:endParaRPr lang="en-US" dirty="0"/>
              </a:p>
              <a:p>
                <a:endParaRPr lang="en-US" dirty="0"/>
              </a:p>
              <a:p>
                <a:endParaRPr lang="en-US" dirty="0"/>
              </a:p>
              <a:p>
                <a:pPr marL="0" indent="0">
                  <a:buNone/>
                </a:pPr>
                <a:r>
                  <a:rPr lang="en-US" dirty="0"/>
                  <a:t>nếu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e>
                    </m:d>
                    <m:r>
                      <a:rPr lang="en-US" b="0" i="1" smtClean="0">
                        <a:latin typeface="Cambria Math" panose="02040503050406030204" pitchFamily="18" charset="0"/>
                      </a:rPr>
                      <m:t>≫</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r>
                  <a:rPr lang="en-US" dirty="0" err="1"/>
                  <a:t>thì</a:t>
                </a:r>
                <a:r>
                  <a:rPr lang="en-US" dirty="0"/>
                  <a: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a:t>
                </a:r>
              </a:p>
              <a:p>
                <a:r>
                  <a:rPr lang="vi-VN" dirty="0"/>
                  <a:t>Đối với bán dẫn pha tạp loại </a:t>
                </a:r>
                <a:r>
                  <a:rPr lang="en-US" dirty="0"/>
                  <a:t>p</a:t>
                </a:r>
                <a:r>
                  <a:rPr lang="vi-VN" dirty="0"/>
                  <a:t>, tương ứng với</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oMath>
                </a14:m>
                <a:r>
                  <a:rPr lang="en-US" dirty="0"/>
                  <a:t>:</a:t>
                </a:r>
              </a:p>
              <a:p>
                <a:endParaRPr lang="en-US" dirty="0"/>
              </a:p>
              <a:p>
                <a:endParaRPr lang="en-US" dirty="0"/>
              </a:p>
              <a:p>
                <a:endParaRPr lang="en-US" dirty="0"/>
              </a:p>
              <a:p>
                <a:pPr marL="0" indent="0">
                  <a:buNone/>
                </a:pPr>
                <a:r>
                  <a:rPr lang="en-US" dirty="0" err="1"/>
                  <a:t>nếu</a:t>
                </a:r>
                <a:r>
                  <a:rPr lang="en-US" dirty="0"/>
                  <a: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e>
                    </m:d>
                    <m:r>
                      <a:rPr lang="en-US" b="0" i="1" smtClean="0">
                        <a:latin typeface="Cambria Math" panose="02040503050406030204" pitchFamily="18" charset="0"/>
                      </a:rPr>
                      <m:t>≫</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r>
                  <a:rPr lang="en-US" dirty="0" err="1"/>
                  <a:t>thì</a:t>
                </a:r>
                <a:r>
                  <a:rPr lang="en-US" dirty="0"/>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dirty="0"/>
                  <a:t>.</a:t>
                </a:r>
              </a:p>
              <a:p>
                <a:pPr marL="0" indent="0">
                  <a:buNone/>
                </a:pPr>
                <a:endParaRPr lang="vi-VN" dirty="0"/>
              </a:p>
            </p:txBody>
          </p:sp>
        </mc:Choice>
        <mc:Fallback xmlns="">
          <p:sp>
            <p:nvSpPr>
              <p:cNvPr id="3" name="Content Placeholder 2">
                <a:extLst>
                  <a:ext uri="{FF2B5EF4-FFF2-40B4-BE49-F238E27FC236}">
                    <a16:creationId xmlns:a16="http://schemas.microsoft.com/office/drawing/2014/main" id="{6135767A-6040-74EF-474D-FF9B81BB61A3}"/>
                  </a:ext>
                </a:extLst>
              </p:cNvPr>
              <p:cNvSpPr>
                <a:spLocks noGrp="1" noRot="1" noChangeAspect="1" noMove="1" noResize="1" noEditPoints="1" noAdjustHandles="1" noChangeArrowheads="1" noChangeShapeType="1" noTextEdit="1"/>
              </p:cNvSpPr>
              <p:nvPr>
                <p:ph idx="1"/>
              </p:nvPr>
            </p:nvSpPr>
            <p:spPr>
              <a:xfrm>
                <a:off x="838200" y="546755"/>
                <a:ext cx="10515600" cy="5630208"/>
              </a:xfrm>
              <a:blipFill>
                <a:blip r:embed="rId2"/>
                <a:stretch>
                  <a:fillRect l="-1217" t="-195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ED458B2-AF00-7B43-DCAC-559DAB4E47E7}"/>
              </a:ext>
            </a:extLst>
          </p:cNvPr>
          <p:cNvPicPr>
            <a:picLocks noChangeAspect="1"/>
          </p:cNvPicPr>
          <p:nvPr/>
        </p:nvPicPr>
        <p:blipFill>
          <a:blip r:embed="rId3"/>
          <a:stretch>
            <a:fillRect/>
          </a:stretch>
        </p:blipFill>
        <p:spPr>
          <a:xfrm>
            <a:off x="2009775" y="1150841"/>
            <a:ext cx="8172450" cy="1200150"/>
          </a:xfrm>
          <a:prstGeom prst="rect">
            <a:avLst/>
          </a:prstGeom>
        </p:spPr>
      </p:pic>
      <p:pic>
        <p:nvPicPr>
          <p:cNvPr id="6" name="Picture 5">
            <a:extLst>
              <a:ext uri="{FF2B5EF4-FFF2-40B4-BE49-F238E27FC236}">
                <a16:creationId xmlns:a16="http://schemas.microsoft.com/office/drawing/2014/main" id="{DAC208F6-24C2-66D8-0E73-BB42C28350BE}"/>
              </a:ext>
            </a:extLst>
          </p:cNvPr>
          <p:cNvPicPr>
            <a:picLocks noChangeAspect="1"/>
          </p:cNvPicPr>
          <p:nvPr/>
        </p:nvPicPr>
        <p:blipFill>
          <a:blip r:embed="rId4"/>
          <a:stretch>
            <a:fillRect/>
          </a:stretch>
        </p:blipFill>
        <p:spPr>
          <a:xfrm>
            <a:off x="2009775" y="3574109"/>
            <a:ext cx="8181975" cy="1257300"/>
          </a:xfrm>
          <a:prstGeom prst="rect">
            <a:avLst/>
          </a:prstGeom>
        </p:spPr>
      </p:pic>
    </p:spTree>
    <p:extLst>
      <p:ext uri="{BB962C8B-B14F-4D97-AF65-F5344CB8AC3E}">
        <p14:creationId xmlns:p14="http://schemas.microsoft.com/office/powerpoint/2010/main" val="138662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F4E6-661B-CBF3-C596-ED0624AD1F9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F7E43A-6D0F-4B13-C395-21378437B860}"/>
                  </a:ext>
                </a:extLst>
              </p:cNvPr>
              <p:cNvSpPr>
                <a:spLocks noGrp="1"/>
              </p:cNvSpPr>
              <p:nvPr>
                <p:ph idx="1"/>
              </p:nvPr>
            </p:nvSpPr>
            <p:spPr>
              <a:xfrm>
                <a:off x="838200" y="546755"/>
                <a:ext cx="10515600" cy="5630208"/>
              </a:xfrm>
            </p:spPr>
            <p:txBody>
              <a:bodyPr/>
              <a:lstStyle/>
              <a:p>
                <a:r>
                  <a:rPr lang="vi-VN" dirty="0"/>
                  <a:t>Đối với bán dẫn pha tạp loại n và p, mật độ các hạt tải điện đa số</a:t>
                </a:r>
                <a:r>
                  <a:rPr lang="en-US" dirty="0"/>
                  <a:t> </a:t>
                </a:r>
                <a:r>
                  <a:rPr lang="vi-VN" dirty="0"/>
                  <a:t>được xác định trước “tại nơi sản xuất” bởi nồng độ pha tạp và không</a:t>
                </a:r>
                <a:r>
                  <a:rPr lang="en-US" dirty="0"/>
                  <a:t> </a:t>
                </a:r>
                <a:r>
                  <a:rPr lang="vi-VN" dirty="0"/>
                  <a:t>phụ thuộc vào nhiệt độ trong một dải rộng.</a:t>
                </a:r>
              </a:p>
              <a:p>
                <a:r>
                  <a:rPr lang="vi-VN" dirty="0"/>
                  <a:t>Ngược lại, mật độ các hạt tải điện thiểu số phụ thuộc vào nhiệt độ.</a:t>
                </a:r>
              </a:p>
              <a:p>
                <a:r>
                  <a:rPr lang="vi-VN" dirty="0"/>
                  <a:t>Mật độ pha tạp thông thường có giá trị vào khoảng:</a:t>
                </a:r>
                <a:r>
                  <a:rPr lang="en-US" dirty="0"/>
                  <a:t> </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14</m:t>
                          </m:r>
                        </m:sup>
                      </m:sSup>
                      <m:r>
                        <a:rPr lang="en-US" b="0" i="1" smtClean="0">
                          <a:latin typeface="Cambria Math" panose="02040503050406030204" pitchFamily="18" charset="0"/>
                        </a:rPr>
                        <m:t> </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r>
                            <a:rPr lang="en-US" b="0" i="1" smtClean="0">
                              <a:latin typeface="Cambria Math" panose="02040503050406030204" pitchFamily="18" charset="0"/>
                            </a:rPr>
                            <m:t>3</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21</m:t>
                          </m:r>
                        </m:sup>
                      </m:sSup>
                      <m:r>
                        <a:rPr lang="en-US" b="0" i="1" smtClean="0">
                          <a:latin typeface="Cambria Math" panose="02040503050406030204" pitchFamily="18" charset="0"/>
                        </a:rPr>
                        <m:t> </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r>
                            <a:rPr lang="en-US" b="0" i="1" smtClean="0">
                              <a:latin typeface="Cambria Math" panose="02040503050406030204" pitchFamily="18" charset="0"/>
                            </a:rPr>
                            <m:t>3</m:t>
                          </m:r>
                        </m:sup>
                      </m:sSup>
                    </m:oMath>
                  </m:oMathPara>
                </a14:m>
                <a:endParaRPr lang="en-US" dirty="0"/>
              </a:p>
            </p:txBody>
          </p:sp>
        </mc:Choice>
        <mc:Fallback xmlns="">
          <p:sp>
            <p:nvSpPr>
              <p:cNvPr id="3" name="Content Placeholder 2">
                <a:extLst>
                  <a:ext uri="{FF2B5EF4-FFF2-40B4-BE49-F238E27FC236}">
                    <a16:creationId xmlns:a16="http://schemas.microsoft.com/office/drawing/2014/main" id="{48F7E43A-6D0F-4B13-C395-21378437B860}"/>
                  </a:ext>
                </a:extLst>
              </p:cNvPr>
              <p:cNvSpPr>
                <a:spLocks noGrp="1" noRot="1" noChangeAspect="1" noMove="1" noResize="1" noEditPoints="1" noAdjustHandles="1" noChangeArrowheads="1" noChangeShapeType="1" noTextEdit="1"/>
              </p:cNvSpPr>
              <p:nvPr>
                <p:ph idx="1"/>
              </p:nvPr>
            </p:nvSpPr>
            <p:spPr>
              <a:xfrm>
                <a:off x="838200" y="546755"/>
                <a:ext cx="10515600" cy="5630208"/>
              </a:xfrm>
              <a:blipFill>
                <a:blip r:embed="rId2"/>
                <a:stretch>
                  <a:fillRect l="-1043" t="-1950" r="-1159"/>
                </a:stretch>
              </a:blipFill>
            </p:spPr>
            <p:txBody>
              <a:bodyPr/>
              <a:lstStyle/>
              <a:p>
                <a:r>
                  <a:rPr lang="en-US">
                    <a:noFill/>
                  </a:rPr>
                  <a:t> </a:t>
                </a:r>
              </a:p>
            </p:txBody>
          </p:sp>
        </mc:Fallback>
      </mc:AlternateContent>
    </p:spTree>
    <p:extLst>
      <p:ext uri="{BB962C8B-B14F-4D97-AF65-F5344CB8AC3E}">
        <p14:creationId xmlns:p14="http://schemas.microsoft.com/office/powerpoint/2010/main" val="339853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9CD7D-5956-3B61-0463-944FC11D5F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81BF16-A9D7-0760-46A5-6E305F8A143E}"/>
                  </a:ext>
                </a:extLst>
              </p:cNvPr>
              <p:cNvSpPr>
                <a:spLocks noGrp="1"/>
              </p:cNvSpPr>
              <p:nvPr>
                <p:ph idx="1"/>
              </p:nvPr>
            </p:nvSpPr>
            <p:spPr>
              <a:xfrm>
                <a:off x="361544" y="177104"/>
                <a:ext cx="10515600" cy="5630208"/>
              </a:xfrm>
            </p:spPr>
            <p:txBody>
              <a:bodyPr/>
              <a:lstStyle/>
              <a:p>
                <a:pPr marL="0" indent="0">
                  <a:lnSpc>
                    <a:spcPct val="115000"/>
                  </a:lnSpc>
                  <a:spcBef>
                    <a:spcPts val="300"/>
                  </a:spcBef>
                  <a:spcAft>
                    <a:spcPts val="300"/>
                  </a:spcAft>
                  <a:buNone/>
                </a:pPr>
                <a:r>
                  <a:rPr lang="en-US" sz="2800" b="1" kern="100" cap="small" dirty="0" err="1">
                    <a:effectLst/>
                    <a:latin typeface="Times New Roman" panose="02020603050405020304" pitchFamily="18" charset="0"/>
                    <a:ea typeface="Aptos" panose="020B0004020202020204" pitchFamily="34" charset="0"/>
                    <a:cs typeface="Times New Roman" panose="02020603050405020304" pitchFamily="18" charset="0"/>
                  </a:rPr>
                  <a:t>Ví</a:t>
                </a:r>
                <a:r>
                  <a:rPr lang="en-US" sz="2800" b="1" kern="100" cap="small"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cap="small" dirty="0" err="1">
                    <a:effectLst/>
                    <a:latin typeface="Times New Roman" panose="02020603050405020304" pitchFamily="18" charset="0"/>
                    <a:ea typeface="Aptos" panose="020B0004020202020204" pitchFamily="34" charset="0"/>
                    <a:cs typeface="Times New Roman" panose="02020603050405020304" pitchFamily="18" charset="0"/>
                  </a:rPr>
                  <a:t>dụ</a:t>
                </a:r>
                <a:r>
                  <a:rPr lang="en-US" sz="2800" b="1" kern="100" cap="small" dirty="0">
                    <a:effectLst/>
                    <a:latin typeface="Times New Roman" panose="02020603050405020304" pitchFamily="18" charset="0"/>
                    <a:ea typeface="Aptos" panose="020B0004020202020204" pitchFamily="34" charset="0"/>
                    <a:cs typeface="Times New Roman" panose="02020603050405020304" pitchFamily="18" charset="0"/>
                  </a:rPr>
                  <a:t>:</a:t>
                </a:r>
              </a:p>
              <a:p>
                <a:pPr marL="0" indent="0">
                  <a:buNone/>
                </a:pPr>
                <a:r>
                  <a:rPr lang="en-US" dirty="0" err="1"/>
                  <a:t>Một</a:t>
                </a:r>
                <a:r>
                  <a:rPr lang="en-US" dirty="0"/>
                  <a:t> </a:t>
                </a:r>
                <a:r>
                  <a:rPr lang="en-US" dirty="0" err="1"/>
                  <a:t>mẫu</a:t>
                </a:r>
                <a:r>
                  <a:rPr lang="en-US" dirty="0"/>
                  <a:t> silicon </a:t>
                </a:r>
                <a:r>
                  <a:rPr lang="en-US" dirty="0" err="1"/>
                  <a:t>được</a:t>
                </a:r>
                <a:r>
                  <a:rPr lang="en-US" dirty="0"/>
                  <a:t> </a:t>
                </a:r>
                <a:r>
                  <a:rPr lang="en-US" dirty="0" err="1"/>
                  <a:t>pha</a:t>
                </a:r>
                <a:r>
                  <a:rPr lang="en-US" dirty="0"/>
                  <a:t> </a:t>
                </a:r>
                <a:r>
                  <a:rPr lang="en-US" dirty="0" err="1"/>
                  <a:t>tạp</a:t>
                </a:r>
                <a:r>
                  <a:rPr lang="en-US" dirty="0"/>
                  <a:t> </a:t>
                </a:r>
                <a:r>
                  <a:rPr lang="en-US" dirty="0" err="1"/>
                  <a:t>bằng</a:t>
                </a:r>
                <a:r>
                  <a:rPr lang="en-US" dirty="0"/>
                  <a:t> </a:t>
                </a:r>
                <a:r>
                  <a:rPr lang="en-US" dirty="0" err="1"/>
                  <a:t>các</a:t>
                </a:r>
                <a:r>
                  <a:rPr lang="en-US" dirty="0"/>
                  <a:t> </a:t>
                </a:r>
                <a:r>
                  <a:rPr lang="en-US" dirty="0" err="1"/>
                  <a:t>nguyên</a:t>
                </a:r>
                <a:r>
                  <a:rPr lang="en-US" dirty="0"/>
                  <a:t> </a:t>
                </a:r>
                <a:r>
                  <a:rPr lang="en-US" dirty="0" err="1"/>
                  <a:t>tử</a:t>
                </a:r>
                <a:r>
                  <a:rPr lang="en-US" dirty="0"/>
                  <a:t> boron </a:t>
                </a:r>
                <a:r>
                  <a:rPr lang="en-US" dirty="0" err="1"/>
                  <a:t>và</a:t>
                </a:r>
                <a:r>
                  <a:rPr lang="en-US" dirty="0"/>
                  <a:t> phosphorus </a:t>
                </a:r>
                <a:r>
                  <a:rPr lang="en-US" dirty="0" err="1"/>
                  <a:t>với</a:t>
                </a:r>
                <a:r>
                  <a:rPr lang="en-US" dirty="0"/>
                  <a:t> </a:t>
                </a:r>
                <a:r>
                  <a:rPr lang="en-US" dirty="0" err="1"/>
                  <a:t>các</a:t>
                </a:r>
                <a:r>
                  <a:rPr lang="en-US" dirty="0"/>
                  <a:t> </a:t>
                </a:r>
                <a:r>
                  <a:rPr lang="en-US" dirty="0" err="1"/>
                  <a:t>mật</a:t>
                </a:r>
                <a:r>
                  <a:rPr lang="en-US" dirty="0"/>
                  <a:t> </a:t>
                </a:r>
                <a:r>
                  <a:rPr lang="en-US" dirty="0" err="1"/>
                  <a:t>độ</a:t>
                </a:r>
                <a:r>
                  <a:rPr lang="en-US" dirty="0"/>
                  <a:t> </a:t>
                </a:r>
                <a:r>
                  <a:rPr lang="en-US" dirty="0" err="1"/>
                  <a:t>lần</a:t>
                </a:r>
                <a:r>
                  <a:rPr lang="en-US" dirty="0"/>
                  <a:t> </a:t>
                </a:r>
                <a:r>
                  <a:rPr lang="en-US" dirty="0" err="1"/>
                  <a:t>lượt</a:t>
                </a:r>
                <a:r>
                  <a:rPr lang="en-US" dirty="0"/>
                  <a:t> </a:t>
                </a:r>
                <a:r>
                  <a:rPr lang="en-US" dirty="0" err="1"/>
                  <a:t>bằng</a:t>
                </a:r>
                <a:r>
                  <a:rPr lang="en-US" dirty="0"/>
                  <a:t>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15</m:t>
                        </m:r>
                      </m:sup>
                    </m:sSup>
                    <m:r>
                      <a:rPr lang="en-US" i="1">
                        <a:latin typeface="Cambria Math" panose="02040503050406030204" pitchFamily="18" charset="0"/>
                      </a:rPr>
                      <m:t> </m:t>
                    </m:r>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r>
                          <a:rPr lang="en-US" i="1">
                            <a:latin typeface="Cambria Math" panose="02040503050406030204" pitchFamily="18" charset="0"/>
                          </a:rPr>
                          <m:t>3</m:t>
                        </m:r>
                      </m:sup>
                    </m:sSup>
                  </m:oMath>
                </a14:m>
                <a:r>
                  <a:rPr lang="en-US" dirty="0"/>
                  <a:t> </a:t>
                </a:r>
                <a:r>
                  <a:rPr lang="en-US" dirty="0" err="1"/>
                  <a:t>và</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16</m:t>
                        </m:r>
                      </m:sup>
                    </m:sSup>
                    <m:r>
                      <a:rPr lang="en-US" i="1">
                        <a:latin typeface="Cambria Math" panose="02040503050406030204" pitchFamily="18" charset="0"/>
                      </a:rPr>
                      <m:t> </m:t>
                    </m:r>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r>
                          <a:rPr lang="en-US" i="1">
                            <a:latin typeface="Cambria Math" panose="02040503050406030204" pitchFamily="18" charset="0"/>
                          </a:rPr>
                          <m:t>3</m:t>
                        </m:r>
                      </m:sup>
                    </m:sSup>
                  </m:oMath>
                </a14:m>
                <a:r>
                  <a:rPr lang="en-US" dirty="0"/>
                  <a:t>.</a:t>
                </a:r>
              </a:p>
              <a:p>
                <a:pPr marL="0" indent="0">
                  <a:buNone/>
                </a:pPr>
                <a:r>
                  <a:rPr lang="en-US" dirty="0"/>
                  <a:t>(a) </a:t>
                </a:r>
                <a:r>
                  <a:rPr lang="en-US" dirty="0" err="1"/>
                  <a:t>Hãy</a:t>
                </a:r>
                <a:r>
                  <a:rPr lang="en-US" dirty="0"/>
                  <a:t> </a:t>
                </a:r>
                <a:r>
                  <a:rPr lang="en-US" dirty="0" err="1"/>
                  <a:t>cho</a:t>
                </a:r>
                <a:r>
                  <a:rPr lang="en-US" dirty="0"/>
                  <a:t> </a:t>
                </a:r>
                <a:r>
                  <a:rPr lang="en-US" dirty="0" err="1"/>
                  <a:t>biết</a:t>
                </a:r>
                <a:r>
                  <a:rPr lang="en-US" dirty="0"/>
                  <a:t> </a:t>
                </a:r>
                <a:r>
                  <a:rPr lang="en-US" dirty="0" err="1"/>
                  <a:t>loại</a:t>
                </a:r>
                <a:r>
                  <a:rPr lang="en-US" dirty="0"/>
                  <a:t> </a:t>
                </a:r>
                <a:r>
                  <a:rPr lang="en-US" dirty="0" err="1"/>
                  <a:t>pha</a:t>
                </a:r>
                <a:r>
                  <a:rPr lang="en-US" dirty="0"/>
                  <a:t> </a:t>
                </a:r>
                <a:r>
                  <a:rPr lang="en-US" dirty="0" err="1"/>
                  <a:t>tạp</a:t>
                </a:r>
                <a:r>
                  <a:rPr lang="en-US" dirty="0"/>
                  <a:t> </a:t>
                </a:r>
                <a:r>
                  <a:rPr lang="en-US" dirty="0" err="1"/>
                  <a:t>của</a:t>
                </a:r>
                <a:r>
                  <a:rPr lang="en-US" dirty="0"/>
                  <a:t> </a:t>
                </a:r>
                <a:r>
                  <a:rPr lang="en-US" dirty="0" err="1"/>
                  <a:t>mẫu</a:t>
                </a:r>
                <a:r>
                  <a:rPr lang="en-US" dirty="0"/>
                  <a:t> silicon </a:t>
                </a:r>
                <a:r>
                  <a:rPr lang="en-US" dirty="0" err="1"/>
                  <a:t>này</a:t>
                </a:r>
                <a:r>
                  <a:rPr lang="en-US" dirty="0"/>
                  <a:t>.</a:t>
                </a:r>
              </a:p>
              <a:p>
                <a:pPr marL="0" indent="0">
                  <a:buNone/>
                </a:pPr>
                <a:r>
                  <a:rPr lang="en-US" dirty="0"/>
                  <a:t>(b) </a:t>
                </a:r>
                <a:r>
                  <a:rPr lang="en-US" dirty="0" err="1"/>
                  <a:t>Hãy</a:t>
                </a:r>
                <a:r>
                  <a:rPr lang="en-US" dirty="0"/>
                  <a:t> </a:t>
                </a:r>
                <a:r>
                  <a:rPr lang="en-US" dirty="0" err="1"/>
                  <a:t>xác</a:t>
                </a:r>
                <a:r>
                  <a:rPr lang="en-US" dirty="0"/>
                  <a:t> </a:t>
                </a:r>
                <a:r>
                  <a:rPr lang="en-US" dirty="0" err="1"/>
                  <a:t>định</a:t>
                </a:r>
                <a:r>
                  <a:rPr lang="en-US" dirty="0"/>
                  <a:t> </a:t>
                </a:r>
                <a:r>
                  <a:rPr lang="en-US" dirty="0" err="1"/>
                  <a:t>mật</a:t>
                </a:r>
                <a:r>
                  <a:rPr lang="en-US" dirty="0"/>
                  <a:t> </a:t>
                </a:r>
                <a:r>
                  <a:rPr lang="en-US" dirty="0" err="1"/>
                  <a:t>độ</a:t>
                </a:r>
                <a:r>
                  <a:rPr lang="en-US" dirty="0"/>
                  <a:t> </a:t>
                </a:r>
                <a:r>
                  <a:rPr lang="en-US" dirty="0" err="1"/>
                  <a:t>điện</a:t>
                </a:r>
                <a:r>
                  <a:rPr lang="en-US" dirty="0"/>
                  <a:t> </a:t>
                </a:r>
                <a:r>
                  <a:rPr lang="en-US" dirty="0" err="1"/>
                  <a:t>tử</a:t>
                </a:r>
                <a:r>
                  <a:rPr lang="en-US" dirty="0"/>
                  <a:t> </a:t>
                </a:r>
                <a:r>
                  <a:rPr lang="en-US" dirty="0" err="1"/>
                  <a:t>và</a:t>
                </a:r>
                <a:r>
                  <a:rPr lang="en-US" dirty="0"/>
                  <a:t> </a:t>
                </a:r>
                <a:r>
                  <a:rPr lang="en-US" dirty="0" err="1"/>
                  <a:t>lỗ</a:t>
                </a:r>
                <a:r>
                  <a:rPr lang="en-US" dirty="0"/>
                  <a:t> </a:t>
                </a:r>
                <a:r>
                  <a:rPr lang="en-US" dirty="0" err="1"/>
                  <a:t>trống</a:t>
                </a:r>
                <a:r>
                  <a:rPr lang="en-US" dirty="0"/>
                  <a:t> </a:t>
                </a:r>
                <a:r>
                  <a:rPr lang="en-US" dirty="0" err="1"/>
                  <a:t>trong</a:t>
                </a:r>
                <a:r>
                  <a:rPr lang="en-US" dirty="0"/>
                  <a:t> </a:t>
                </a:r>
                <a:r>
                  <a:rPr lang="en-US" dirty="0" err="1"/>
                  <a:t>mẫu</a:t>
                </a:r>
                <a:r>
                  <a:rPr lang="en-US" dirty="0"/>
                  <a:t> silicon </a:t>
                </a:r>
                <a:r>
                  <a:rPr lang="en-US" dirty="0" err="1"/>
                  <a:t>này</a:t>
                </a:r>
                <a:r>
                  <a:rPr lang="en-US" dirty="0"/>
                  <a:t> </a:t>
                </a:r>
                <a:r>
                  <a:rPr lang="en-US" dirty="0" err="1"/>
                  <a:t>tại</a:t>
                </a:r>
                <a:r>
                  <a:rPr lang="en-US" dirty="0"/>
                  <a:t> </a:t>
                </a:r>
                <a:r>
                  <a:rPr lang="en-US" dirty="0" err="1"/>
                  <a:t>nhiệt</a:t>
                </a:r>
                <a:r>
                  <a:rPr lang="en-US" dirty="0"/>
                  <a:t> </a:t>
                </a:r>
                <a:r>
                  <a:rPr lang="en-US" dirty="0" err="1"/>
                  <a:t>độ</a:t>
                </a:r>
                <a:r>
                  <a:rPr lang="en-US" dirty="0"/>
                  <a:t> </a:t>
                </a:r>
                <a:r>
                  <a:rPr lang="en-US" dirty="0" err="1"/>
                  <a:t>phòng</a:t>
                </a:r>
                <a:r>
                  <a:rPr lang="en-US" dirty="0"/>
                  <a:t>. Cho </a:t>
                </a:r>
                <a:r>
                  <a:rPr lang="en-US" dirty="0" err="1"/>
                  <a:t>biết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10</m:t>
                        </m:r>
                      </m:sup>
                    </m:sSup>
                    <m:r>
                      <a:rPr lang="en-US" i="1">
                        <a:latin typeface="Cambria Math" panose="02040503050406030204" pitchFamily="18" charset="0"/>
                      </a:rPr>
                      <m:t> </m:t>
                    </m:r>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r>
                          <a:rPr lang="en-US" i="1">
                            <a:latin typeface="Cambria Math" panose="02040503050406030204" pitchFamily="18" charset="0"/>
                          </a:rPr>
                          <m:t>3</m:t>
                        </m:r>
                      </m:sup>
                    </m:sSup>
                  </m:oMath>
                </a14:m>
                <a:r>
                  <a:rPr lang="en-US" dirty="0"/>
                  <a:t>.</a:t>
                </a:r>
              </a:p>
            </p:txBody>
          </p:sp>
        </mc:Choice>
        <mc:Fallback xmlns="">
          <p:sp>
            <p:nvSpPr>
              <p:cNvPr id="3" name="Content Placeholder 2">
                <a:extLst>
                  <a:ext uri="{FF2B5EF4-FFF2-40B4-BE49-F238E27FC236}">
                    <a16:creationId xmlns:a16="http://schemas.microsoft.com/office/drawing/2014/main" id="{D381BF16-A9D7-0760-46A5-6E305F8A143E}"/>
                  </a:ext>
                </a:extLst>
              </p:cNvPr>
              <p:cNvSpPr>
                <a:spLocks noGrp="1" noRot="1" noChangeAspect="1" noMove="1" noResize="1" noEditPoints="1" noAdjustHandles="1" noChangeArrowheads="1" noChangeShapeType="1" noTextEdit="1"/>
              </p:cNvSpPr>
              <p:nvPr>
                <p:ph idx="1"/>
              </p:nvPr>
            </p:nvSpPr>
            <p:spPr>
              <a:xfrm>
                <a:off x="361544" y="177104"/>
                <a:ext cx="10515600" cy="5630208"/>
              </a:xfrm>
              <a:blipFill>
                <a:blip r:embed="rId2"/>
                <a:stretch>
                  <a:fillRect l="-1159" t="-649" r="-2087"/>
                </a:stretch>
              </a:blipFill>
            </p:spPr>
            <p:txBody>
              <a:bodyPr/>
              <a:lstStyle/>
              <a:p>
                <a:r>
                  <a:rPr lang="en-US">
                    <a:noFill/>
                  </a:rPr>
                  <a:t> </a:t>
                </a:r>
              </a:p>
            </p:txBody>
          </p:sp>
        </mc:Fallback>
      </mc:AlternateContent>
    </p:spTree>
    <p:extLst>
      <p:ext uri="{BB962C8B-B14F-4D97-AF65-F5344CB8AC3E}">
        <p14:creationId xmlns:p14="http://schemas.microsoft.com/office/powerpoint/2010/main" val="1587873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8B568-D85C-9F23-13DF-04535FC0F61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399119-4330-B6D3-F2FE-E36E1A0067BC}"/>
              </a:ext>
            </a:extLst>
          </p:cNvPr>
          <p:cNvSpPr>
            <a:spLocks noGrp="1"/>
          </p:cNvSpPr>
          <p:nvPr>
            <p:ph idx="1"/>
          </p:nvPr>
        </p:nvSpPr>
        <p:spPr>
          <a:xfrm>
            <a:off x="838200" y="546755"/>
            <a:ext cx="10515600" cy="5630208"/>
          </a:xfrm>
        </p:spPr>
        <p:txBody>
          <a:bodyPr/>
          <a:lstStyle/>
          <a:p>
            <a:pPr marL="0" indent="0">
              <a:lnSpc>
                <a:spcPct val="115000"/>
              </a:lnSpc>
              <a:spcBef>
                <a:spcPts val="300"/>
              </a:spcBef>
              <a:spcAft>
                <a:spcPts val="300"/>
              </a:spcAft>
              <a:buNone/>
            </a:pPr>
            <a:r>
              <a:rPr lang="en-US" sz="2800" b="1" kern="100" cap="small" err="1">
                <a:effectLst/>
                <a:latin typeface="Times New Roman" panose="02020603050405020304" pitchFamily="18" charset="0"/>
                <a:ea typeface="Aptos" panose="020B0004020202020204" pitchFamily="34" charset="0"/>
                <a:cs typeface="Times New Roman" panose="02020603050405020304" pitchFamily="18" charset="0"/>
              </a:rPr>
              <a:t>Giải</a:t>
            </a:r>
            <a:r>
              <a:rPr lang="en-US" sz="2800" b="1" kern="100" cap="small">
                <a:effectLst/>
                <a:latin typeface="Times New Roman" panose="02020603050405020304" pitchFamily="18" charset="0"/>
                <a:ea typeface="Aptos" panose="020B0004020202020204" pitchFamily="34" charset="0"/>
                <a:cs typeface="Times New Roman" panose="02020603050405020304" pitchFamily="18" charset="0"/>
              </a:rPr>
              <a:t>:</a:t>
            </a:r>
          </a:p>
          <a:p>
            <a:pPr marL="0" indent="0">
              <a:buNone/>
            </a:pPr>
            <a:r>
              <a:rPr lang="en-US"/>
              <a:t>(</a:t>
            </a:r>
          </a:p>
        </p:txBody>
      </p:sp>
    </p:spTree>
    <p:extLst>
      <p:ext uri="{BB962C8B-B14F-4D97-AF65-F5344CB8AC3E}">
        <p14:creationId xmlns:p14="http://schemas.microsoft.com/office/powerpoint/2010/main" val="92826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C38B1-1C5E-F157-E145-80FED1BB7BE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4089-94C9-4704-7F63-D7AFE1C073E1}"/>
                  </a:ext>
                </a:extLst>
              </p:cNvPr>
              <p:cNvSpPr>
                <a:spLocks noGrp="1"/>
              </p:cNvSpPr>
              <p:nvPr>
                <p:ph idx="1"/>
              </p:nvPr>
            </p:nvSpPr>
            <p:spPr>
              <a:xfrm>
                <a:off x="838200" y="613016"/>
                <a:ext cx="10515600" cy="5630208"/>
              </a:xfrm>
            </p:spPr>
            <p:txBody>
              <a:bodyPr/>
              <a:lstStyle/>
              <a:p>
                <a:pPr marL="0" indent="0">
                  <a:lnSpc>
                    <a:spcPct val="115000"/>
                  </a:lnSpc>
                  <a:spcBef>
                    <a:spcPts val="300"/>
                  </a:spcBef>
                  <a:spcAft>
                    <a:spcPts val="300"/>
                  </a:spcAft>
                  <a:buNone/>
                </a:pPr>
                <a:r>
                  <a:rPr lang="en-US" sz="2800" b="1" kern="100" cap="small">
                    <a:effectLst/>
                    <a:latin typeface="Times New Roman" panose="02020603050405020304" pitchFamily="18" charset="0"/>
                    <a:ea typeface="Aptos" panose="020B0004020202020204" pitchFamily="34" charset="0"/>
                    <a:cs typeface="Times New Roman" panose="02020603050405020304" pitchFamily="18" charset="0"/>
                  </a:rPr>
                  <a:t>Bài tập:</a:t>
                </a:r>
                <a:endParaRPr lang="en-US" b="1" kern="100" cap="small">
                  <a:ea typeface="Aptos" panose="020B0004020202020204" pitchFamily="34" charset="0"/>
                </a:endParaRPr>
              </a:p>
              <a:p>
                <a:pPr marL="0" indent="0">
                  <a:lnSpc>
                    <a:spcPct val="115000"/>
                  </a:lnSpc>
                  <a:spcBef>
                    <a:spcPts val="300"/>
                  </a:spcBef>
                  <a:spcAft>
                    <a:spcPts val="300"/>
                  </a:spcAft>
                  <a:buNone/>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Một mẫu silicon được pha tạp bằng các nguyên tử boron và phosphorus với các mật độ lần lượt bằng </a:t>
                </a:r>
                <a14:m>
                  <m:oMath xmlns:m="http://schemas.openxmlformats.org/officeDocument/2006/math">
                    <m:r>
                      <a:rPr lang="en-US" sz="2800" i="1" kern="100">
                        <a:effectLst/>
                        <a:latin typeface="Cambria Math" panose="02040503050406030204" pitchFamily="18" charset="0"/>
                        <a:ea typeface="Aptos" panose="020B0004020202020204" pitchFamily="34" charset="0"/>
                        <a:cs typeface="Times New Roman" panose="02020603050405020304" pitchFamily="18" charset="0"/>
                      </a:rPr>
                      <m:t>3×</m:t>
                    </m:r>
                    <m:sSup>
                      <m:sSup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10</m:t>
                        </m:r>
                      </m:e>
                      <m: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17</m:t>
                        </m:r>
                      </m:sup>
                    </m:s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−3</m:t>
                        </m:r>
                      </m:sup>
                    </m:sSup>
                  </m:oMath>
                </a14:m>
                <a:r>
                  <a:rPr lang="en-US" sz="2800" kern="100">
                    <a:effectLst/>
                    <a:latin typeface="Times New Roman" panose="02020603050405020304" pitchFamily="18" charset="0"/>
                    <a:ea typeface="Aptos" panose="020B0004020202020204" pitchFamily="34" charset="0"/>
                    <a:cs typeface="Times New Roman" panose="02020603050405020304" pitchFamily="18" charset="0"/>
                  </a:rPr>
                  <a:t> và </a:t>
                </a:r>
                <a14:m>
                  <m:oMath xmlns:m="http://schemas.openxmlformats.org/officeDocument/2006/math">
                    <m:sSup>
                      <m:sSup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2×10</m:t>
                        </m:r>
                      </m:e>
                      <m: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16</m:t>
                        </m:r>
                      </m:sup>
                    </m:s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−3</m:t>
                        </m:r>
                      </m:sup>
                    </m:sSup>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a:ea typeface="Times New Roman" panose="02020603050405020304" pitchFamily="18" charset="0"/>
                </a:endParaRPr>
              </a:p>
              <a:p>
                <a:pPr marL="514350" indent="-514350">
                  <a:lnSpc>
                    <a:spcPct val="115000"/>
                  </a:lnSpc>
                  <a:spcBef>
                    <a:spcPts val="300"/>
                  </a:spcBef>
                  <a:spcAft>
                    <a:spcPts val="300"/>
                  </a:spcAft>
                  <a:buAutoNum type="alphaLcParenBoth"/>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Hãy cho biết loại pha tạp của mẫu silicon này.</a:t>
                </a:r>
              </a:p>
              <a:p>
                <a:pPr marL="514350" indent="-514350">
                  <a:lnSpc>
                    <a:spcPct val="115000"/>
                  </a:lnSpc>
                  <a:spcBef>
                    <a:spcPts val="300"/>
                  </a:spcBef>
                  <a:spcAft>
                    <a:spcPts val="300"/>
                  </a:spcAft>
                  <a:buAutoNum type="alphaLcParenBoth"/>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Hãy xác định mật độ điện tử và lỗ trống trong mẫu silicon này tại nhiệt độ phòng. Cho biết </a:t>
                </a:r>
                <a14:m>
                  <m:oMath xmlns:m="http://schemas.openxmlformats.org/officeDocument/2006/math">
                    <m:sSub>
                      <m:sSub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𝑛</m:t>
                        </m:r>
                      </m:e>
                      <m:sub>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𝑖</m:t>
                        </m:r>
                      </m:sub>
                    </m:sSub>
                    <m:r>
                      <a:rPr lang="en-US" sz="2800" i="1" kern="1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10</m:t>
                        </m:r>
                      </m:e>
                      <m: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10</m:t>
                        </m:r>
                      </m:sup>
                    </m:s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−3</m:t>
                        </m:r>
                      </m:sup>
                    </m:sSup>
                  </m:oMath>
                </a14:m>
                <a:r>
                  <a:rPr lang="en-US" sz="2800" kern="100">
                    <a:effectLst/>
                    <a:latin typeface="Times New Roman" panose="02020603050405020304" pitchFamily="18" charset="0"/>
                    <a:ea typeface="Aptos" panose="020B0004020202020204" pitchFamily="34" charset="0"/>
                    <a:cs typeface="Times New Roman" panose="02020603050405020304" pitchFamily="18" charset="0"/>
                  </a:rPr>
                  <a:t>.</a:t>
                </a:r>
              </a:p>
              <a:p>
                <a:pPr marL="0" indent="0">
                  <a:buNone/>
                </a:pPr>
                <a:endParaRPr lang="en-US"/>
              </a:p>
            </p:txBody>
          </p:sp>
        </mc:Choice>
        <mc:Fallback xmlns="">
          <p:sp>
            <p:nvSpPr>
              <p:cNvPr id="3" name="Content Placeholder 2">
                <a:extLst>
                  <a:ext uri="{FF2B5EF4-FFF2-40B4-BE49-F238E27FC236}">
                    <a16:creationId xmlns:a16="http://schemas.microsoft.com/office/drawing/2014/main" id="{B0AE4089-94C9-4704-7F63-D7AFE1C073E1}"/>
                  </a:ext>
                </a:extLst>
              </p:cNvPr>
              <p:cNvSpPr>
                <a:spLocks noGrp="1" noRot="1" noChangeAspect="1" noMove="1" noResize="1" noEditPoints="1" noAdjustHandles="1" noChangeArrowheads="1" noChangeShapeType="1" noTextEdit="1"/>
              </p:cNvSpPr>
              <p:nvPr>
                <p:ph idx="1"/>
              </p:nvPr>
            </p:nvSpPr>
            <p:spPr>
              <a:xfrm>
                <a:off x="838200" y="613016"/>
                <a:ext cx="10515600" cy="5630208"/>
              </a:xfrm>
              <a:blipFill>
                <a:blip r:embed="rId2"/>
                <a:stretch>
                  <a:fillRect l="-1217" t="-758" r="-1159"/>
                </a:stretch>
              </a:blipFill>
            </p:spPr>
            <p:txBody>
              <a:bodyPr/>
              <a:lstStyle/>
              <a:p>
                <a:r>
                  <a:rPr lang="en-US">
                    <a:noFill/>
                  </a:rPr>
                  <a:t> </a:t>
                </a:r>
              </a:p>
            </p:txBody>
          </p:sp>
        </mc:Fallback>
      </mc:AlternateContent>
    </p:spTree>
    <p:extLst>
      <p:ext uri="{BB962C8B-B14F-4D97-AF65-F5344CB8AC3E}">
        <p14:creationId xmlns:p14="http://schemas.microsoft.com/office/powerpoint/2010/main" val="8839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DEDA-80F7-F706-9D53-4B8FAF1E7D73}"/>
              </a:ext>
            </a:extLst>
          </p:cNvPr>
          <p:cNvSpPr>
            <a:spLocks noGrp="1"/>
          </p:cNvSpPr>
          <p:nvPr>
            <p:ph type="title"/>
          </p:nvPr>
        </p:nvSpPr>
        <p:spPr/>
        <p:txBody>
          <a:bodyPr/>
          <a:lstStyle/>
          <a:p>
            <a:r>
              <a:rPr lang="en-US"/>
              <a:t>1.1.1 Phân loại vật liệu điện tử</a:t>
            </a:r>
          </a:p>
        </p:txBody>
      </p:sp>
      <p:sp>
        <p:nvSpPr>
          <p:cNvPr id="3" name="Content Placeholder 2">
            <a:extLst>
              <a:ext uri="{FF2B5EF4-FFF2-40B4-BE49-F238E27FC236}">
                <a16:creationId xmlns:a16="http://schemas.microsoft.com/office/drawing/2014/main" id="{D723041B-B9E3-7921-3315-7A91D0C42888}"/>
              </a:ext>
            </a:extLst>
          </p:cNvPr>
          <p:cNvSpPr>
            <a:spLocks noGrp="1"/>
          </p:cNvSpPr>
          <p:nvPr>
            <p:ph idx="1"/>
          </p:nvPr>
        </p:nvSpPr>
        <p:spPr/>
        <p:txBody>
          <a:bodyPr/>
          <a:lstStyle/>
          <a:p>
            <a:r>
              <a:rPr lang="vi-VN" sz="2800">
                <a:latin typeface="Times New Roman"/>
                <a:cs typeface="Times New Roman"/>
              </a:rPr>
              <a:t>Vật liệu</a:t>
            </a:r>
            <a:r>
              <a:rPr lang="vi-VN" sz="2800" spc="-75">
                <a:latin typeface="Times New Roman"/>
                <a:cs typeface="Times New Roman"/>
              </a:rPr>
              <a:t> </a:t>
            </a:r>
            <a:r>
              <a:rPr lang="vi-VN" sz="2800">
                <a:latin typeface="Times New Roman"/>
                <a:cs typeface="Times New Roman"/>
              </a:rPr>
              <a:t>điện</a:t>
            </a:r>
            <a:r>
              <a:rPr lang="vi-VN" sz="2800" spc="-45">
                <a:latin typeface="Times New Roman"/>
                <a:cs typeface="Times New Roman"/>
              </a:rPr>
              <a:t> </a:t>
            </a:r>
            <a:r>
              <a:rPr lang="vi-VN" sz="2800">
                <a:latin typeface="Times New Roman"/>
                <a:cs typeface="Times New Roman"/>
              </a:rPr>
              <a:t>tử</a:t>
            </a:r>
            <a:r>
              <a:rPr lang="vi-VN" sz="2800" spc="-15">
                <a:latin typeface="Times New Roman"/>
                <a:cs typeface="Times New Roman"/>
              </a:rPr>
              <a:t> </a:t>
            </a:r>
            <a:r>
              <a:rPr lang="vi-VN" sz="2800">
                <a:latin typeface="Times New Roman"/>
                <a:cs typeface="Times New Roman"/>
              </a:rPr>
              <a:t>được</a:t>
            </a:r>
            <a:r>
              <a:rPr lang="vi-VN" sz="2800" spc="5">
                <a:latin typeface="Times New Roman"/>
                <a:cs typeface="Times New Roman"/>
              </a:rPr>
              <a:t> </a:t>
            </a:r>
            <a:r>
              <a:rPr lang="vi-VN" sz="2800">
                <a:latin typeface="Times New Roman"/>
                <a:cs typeface="Times New Roman"/>
              </a:rPr>
              <a:t>chia</a:t>
            </a:r>
            <a:r>
              <a:rPr lang="vi-VN" sz="2800" spc="-30">
                <a:latin typeface="Times New Roman"/>
                <a:cs typeface="Times New Roman"/>
              </a:rPr>
              <a:t> </a:t>
            </a:r>
            <a:r>
              <a:rPr lang="vi-VN" sz="2800">
                <a:latin typeface="Times New Roman"/>
                <a:cs typeface="Times New Roman"/>
              </a:rPr>
              <a:t>thành</a:t>
            </a:r>
            <a:r>
              <a:rPr lang="vi-VN" sz="2800" spc="-70">
                <a:latin typeface="Times New Roman"/>
                <a:cs typeface="Times New Roman"/>
              </a:rPr>
              <a:t> </a:t>
            </a:r>
            <a:r>
              <a:rPr lang="vi-VN" sz="2800">
                <a:latin typeface="Times New Roman"/>
                <a:cs typeface="Times New Roman"/>
              </a:rPr>
              <a:t>3</a:t>
            </a:r>
            <a:r>
              <a:rPr lang="vi-VN" sz="2800" spc="-10">
                <a:latin typeface="Times New Roman"/>
                <a:cs typeface="Times New Roman"/>
              </a:rPr>
              <a:t> </a:t>
            </a:r>
            <a:r>
              <a:rPr lang="vi-VN" sz="2800">
                <a:latin typeface="Times New Roman"/>
                <a:cs typeface="Times New Roman"/>
              </a:rPr>
              <a:t>loại</a:t>
            </a:r>
            <a:r>
              <a:rPr lang="vi-VN" sz="2800" spc="5">
                <a:latin typeface="Times New Roman"/>
                <a:cs typeface="Times New Roman"/>
              </a:rPr>
              <a:t> </a:t>
            </a:r>
            <a:r>
              <a:rPr lang="vi-VN" sz="2800">
                <a:latin typeface="Times New Roman"/>
                <a:cs typeface="Times New Roman"/>
              </a:rPr>
              <a:t>dựa</a:t>
            </a:r>
            <a:r>
              <a:rPr lang="vi-VN" sz="2800" spc="-5">
                <a:latin typeface="Times New Roman"/>
                <a:cs typeface="Times New Roman"/>
              </a:rPr>
              <a:t> </a:t>
            </a:r>
            <a:r>
              <a:rPr lang="vi-VN" sz="2800">
                <a:latin typeface="Times New Roman"/>
                <a:cs typeface="Times New Roman"/>
              </a:rPr>
              <a:t>trên</a:t>
            </a:r>
            <a:r>
              <a:rPr lang="vi-VN" sz="2800" spc="-40">
                <a:latin typeface="Times New Roman"/>
                <a:cs typeface="Times New Roman"/>
              </a:rPr>
              <a:t> </a:t>
            </a:r>
            <a:r>
              <a:rPr lang="vi-VN" sz="2800">
                <a:latin typeface="Times New Roman"/>
                <a:cs typeface="Times New Roman"/>
              </a:rPr>
              <a:t>điện</a:t>
            </a:r>
            <a:r>
              <a:rPr lang="vi-VN" sz="2800" spc="-40">
                <a:latin typeface="Times New Roman"/>
                <a:cs typeface="Times New Roman"/>
              </a:rPr>
              <a:t> </a:t>
            </a:r>
            <a:r>
              <a:rPr lang="vi-VN" sz="2800">
                <a:latin typeface="Times New Roman"/>
                <a:cs typeface="Times New Roman"/>
              </a:rPr>
              <a:t>trở</a:t>
            </a:r>
            <a:r>
              <a:rPr lang="vi-VN" sz="2800" spc="-10">
                <a:latin typeface="Times New Roman"/>
                <a:cs typeface="Times New Roman"/>
              </a:rPr>
              <a:t> suất:</a:t>
            </a:r>
            <a:endParaRPr lang="vi-VN" sz="2800">
              <a:latin typeface="Times New Roman"/>
              <a:cs typeface="Times New Roman"/>
            </a:endParaRPr>
          </a:p>
          <a:p>
            <a:endParaRPr lang="en-US"/>
          </a:p>
        </p:txBody>
      </p:sp>
      <p:pic>
        <p:nvPicPr>
          <p:cNvPr id="5" name="Picture 4">
            <a:extLst>
              <a:ext uri="{FF2B5EF4-FFF2-40B4-BE49-F238E27FC236}">
                <a16:creationId xmlns:a16="http://schemas.microsoft.com/office/drawing/2014/main" id="{5301C9BC-A2B4-9A39-6D80-6AB54233A059}"/>
              </a:ext>
            </a:extLst>
          </p:cNvPr>
          <p:cNvPicPr>
            <a:picLocks noChangeAspect="1"/>
          </p:cNvPicPr>
          <p:nvPr/>
        </p:nvPicPr>
        <p:blipFill>
          <a:blip r:embed="rId2"/>
          <a:stretch>
            <a:fillRect/>
          </a:stretch>
        </p:blipFill>
        <p:spPr>
          <a:xfrm>
            <a:off x="3181350" y="1928076"/>
            <a:ext cx="5829300" cy="2228850"/>
          </a:xfrm>
          <a:prstGeom prst="rect">
            <a:avLst/>
          </a:prstGeom>
        </p:spPr>
      </p:pic>
    </p:spTree>
    <p:extLst>
      <p:ext uri="{BB962C8B-B14F-4D97-AF65-F5344CB8AC3E}">
        <p14:creationId xmlns:p14="http://schemas.microsoft.com/office/powerpoint/2010/main" val="3406127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4294-A862-52E6-BB26-83E5A1920BA4}"/>
              </a:ext>
            </a:extLst>
          </p:cNvPr>
          <p:cNvSpPr>
            <a:spLocks noGrp="1"/>
          </p:cNvSpPr>
          <p:nvPr>
            <p:ph type="title"/>
          </p:nvPr>
        </p:nvSpPr>
        <p:spPr/>
        <p:txBody>
          <a:bodyPr/>
          <a:lstStyle/>
          <a:p>
            <a:r>
              <a:rPr lang="en-US" dirty="0"/>
              <a:t>1.3 </a:t>
            </a:r>
            <a:r>
              <a:rPr lang="en-US" dirty="0" err="1"/>
              <a:t>Sự</a:t>
            </a:r>
            <a:r>
              <a:rPr lang="en-US" dirty="0"/>
              <a:t> </a:t>
            </a:r>
            <a:r>
              <a:rPr lang="en-US" dirty="0" err="1"/>
              <a:t>dịch</a:t>
            </a:r>
            <a:r>
              <a:rPr lang="en-US" dirty="0"/>
              <a:t> </a:t>
            </a:r>
            <a:r>
              <a:rPr lang="en-US" dirty="0" err="1"/>
              <a:t>chuyển</a:t>
            </a:r>
            <a:r>
              <a:rPr lang="en-US" dirty="0"/>
              <a:t> </a:t>
            </a:r>
            <a:r>
              <a:rPr lang="en-US" dirty="0" err="1"/>
              <a:t>của</a:t>
            </a:r>
            <a:r>
              <a:rPr lang="en-US" dirty="0"/>
              <a:t> </a:t>
            </a:r>
            <a:r>
              <a:rPr lang="en-US" dirty="0" err="1"/>
              <a:t>các</a:t>
            </a:r>
            <a:r>
              <a:rPr lang="en-US" dirty="0"/>
              <a:t> </a:t>
            </a:r>
            <a:r>
              <a:rPr lang="en-US" dirty="0" err="1"/>
              <a:t>hạt</a:t>
            </a:r>
            <a:r>
              <a:rPr lang="en-US" dirty="0"/>
              <a:t> </a:t>
            </a:r>
            <a:r>
              <a:rPr lang="en-US" dirty="0" err="1"/>
              <a:t>tải</a:t>
            </a:r>
            <a:r>
              <a:rPr lang="en-US" dirty="0"/>
              <a:t> </a:t>
            </a:r>
            <a:r>
              <a:rPr lang="en-US" dirty="0" err="1"/>
              <a:t>điện</a:t>
            </a:r>
            <a:endParaRPr lang="en-US" dirty="0"/>
          </a:p>
        </p:txBody>
      </p:sp>
      <p:sp>
        <p:nvSpPr>
          <p:cNvPr id="3" name="Content Placeholder 2">
            <a:extLst>
              <a:ext uri="{FF2B5EF4-FFF2-40B4-BE49-F238E27FC236}">
                <a16:creationId xmlns:a16="http://schemas.microsoft.com/office/drawing/2014/main" id="{1EB7DAB4-67E2-0E19-056C-4E83169C16FF}"/>
              </a:ext>
            </a:extLst>
          </p:cNvPr>
          <p:cNvSpPr>
            <a:spLocks noGrp="1"/>
          </p:cNvSpPr>
          <p:nvPr>
            <p:ph idx="1"/>
          </p:nvPr>
        </p:nvSpPr>
        <p:spPr/>
        <p:txBody>
          <a:bodyPr/>
          <a:lstStyle/>
          <a:p>
            <a:r>
              <a:rPr lang="vi-VN"/>
              <a:t>Trong mục này, chúng ta tìm hiểu sự dịch chuyển của các hạt tải điện trong chất bán dẫn, tức là cơ chế hình thành nên dòng điện. </a:t>
            </a:r>
            <a:endParaRPr lang="en-US"/>
          </a:p>
          <a:p>
            <a:r>
              <a:rPr lang="vi-VN"/>
              <a:t>Chúng ta sẽ xem xét hai loại dòng điện: dòng trôi và dòng khuếch tán.</a:t>
            </a:r>
            <a:endParaRPr lang="en-US"/>
          </a:p>
        </p:txBody>
      </p:sp>
    </p:spTree>
    <p:extLst>
      <p:ext uri="{BB962C8B-B14F-4D97-AF65-F5344CB8AC3E}">
        <p14:creationId xmlns:p14="http://schemas.microsoft.com/office/powerpoint/2010/main" val="113959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0C50-29E1-CB55-EBE0-B0A43AAB9E7E}"/>
              </a:ext>
            </a:extLst>
          </p:cNvPr>
          <p:cNvSpPr>
            <a:spLocks noGrp="1"/>
          </p:cNvSpPr>
          <p:nvPr>
            <p:ph type="title"/>
          </p:nvPr>
        </p:nvSpPr>
        <p:spPr/>
        <p:txBody>
          <a:bodyPr/>
          <a:lstStyle/>
          <a:p>
            <a:r>
              <a:rPr lang="en-US" dirty="0"/>
              <a:t>1.3.1 </a:t>
            </a:r>
            <a:r>
              <a:rPr lang="en-US" dirty="0" err="1"/>
              <a:t>Dòng</a:t>
            </a:r>
            <a:r>
              <a:rPr lang="en-US" dirty="0"/>
              <a:t> </a:t>
            </a:r>
            <a:r>
              <a:rPr lang="en-US" dirty="0" err="1"/>
              <a:t>trôi</a:t>
            </a:r>
            <a:endParaRPr lang="en-US" dirty="0"/>
          </a:p>
        </p:txBody>
      </p:sp>
      <p:sp>
        <p:nvSpPr>
          <p:cNvPr id="3" name="Content Placeholder 2">
            <a:extLst>
              <a:ext uri="{FF2B5EF4-FFF2-40B4-BE49-F238E27FC236}">
                <a16:creationId xmlns:a16="http://schemas.microsoft.com/office/drawing/2014/main" id="{75C15BDC-0497-5024-CA68-519A08734658}"/>
              </a:ext>
            </a:extLst>
          </p:cNvPr>
          <p:cNvSpPr>
            <a:spLocks noGrp="1"/>
          </p:cNvSpPr>
          <p:nvPr>
            <p:ph idx="1"/>
          </p:nvPr>
        </p:nvSpPr>
        <p:spPr>
          <a:xfrm>
            <a:off x="838199" y="1330206"/>
            <a:ext cx="10515600" cy="4846757"/>
          </a:xfrm>
        </p:spPr>
        <p:txBody>
          <a:bodyPr/>
          <a:lstStyle/>
          <a:p>
            <a:r>
              <a:rPr lang="vi-VN" dirty="0"/>
              <a:t>Ở trạng thái cân bằng nhiệt, các hạt tải điện </a:t>
            </a:r>
            <a:r>
              <a:rPr lang="en-US" dirty="0" err="1"/>
              <a:t>chuyển</a:t>
            </a:r>
            <a:r>
              <a:rPr lang="en-US" dirty="0"/>
              <a:t> </a:t>
            </a:r>
            <a:r>
              <a:rPr lang="en-US" dirty="0" err="1"/>
              <a:t>động</a:t>
            </a:r>
            <a:r>
              <a:rPr lang="en-US" dirty="0"/>
              <a:t> </a:t>
            </a:r>
            <a:r>
              <a:rPr lang="en-US" dirty="0" err="1"/>
              <a:t>hỗn</a:t>
            </a:r>
            <a:r>
              <a:rPr lang="en-US" dirty="0"/>
              <a:t> </a:t>
            </a:r>
            <a:r>
              <a:rPr lang="en-US" dirty="0" err="1"/>
              <a:t>loạn</a:t>
            </a:r>
            <a:r>
              <a:rPr lang="en-US" dirty="0"/>
              <a:t> </a:t>
            </a:r>
            <a:r>
              <a:rPr lang="en-US" dirty="0">
                <a:sym typeface="Wingdings" panose="05000000000000000000" pitchFamily="2" charset="2"/>
              </a:rPr>
              <a:t> </a:t>
            </a:r>
            <a:r>
              <a:rPr lang="en-US" dirty="0" err="1">
                <a:sym typeface="Wingdings" panose="05000000000000000000" pitchFamily="2" charset="2"/>
              </a:rPr>
              <a:t>xét</a:t>
            </a:r>
            <a:r>
              <a:rPr lang="en-US" dirty="0">
                <a:sym typeface="Wingdings" panose="05000000000000000000" pitchFamily="2" charset="2"/>
              </a:rPr>
              <a:t> </a:t>
            </a:r>
            <a:r>
              <a:rPr lang="en-US" dirty="0" err="1">
                <a:sym typeface="Wingdings" panose="05000000000000000000" pitchFamily="2" charset="2"/>
              </a:rPr>
              <a:t>trung</a:t>
            </a:r>
            <a:r>
              <a:rPr lang="en-US" dirty="0">
                <a:sym typeface="Wingdings" panose="05000000000000000000" pitchFamily="2" charset="2"/>
              </a:rPr>
              <a:t> </a:t>
            </a:r>
            <a:r>
              <a:rPr lang="en-US" dirty="0" err="1">
                <a:sym typeface="Wingdings" panose="05000000000000000000" pitchFamily="2" charset="2"/>
              </a:rPr>
              <a:t>bình</a:t>
            </a:r>
            <a:r>
              <a:rPr lang="en-US" dirty="0">
                <a:sym typeface="Wingdings" panose="05000000000000000000" pitchFamily="2" charset="2"/>
              </a:rPr>
              <a:t> </a:t>
            </a:r>
            <a:r>
              <a:rPr lang="en-US" dirty="0" err="1">
                <a:sym typeface="Wingdings" panose="05000000000000000000" pitchFamily="2" charset="2"/>
              </a:rPr>
              <a:t>thì</a:t>
            </a:r>
            <a:r>
              <a:rPr lang="en-US" dirty="0">
                <a:sym typeface="Wingdings" panose="05000000000000000000" pitchFamily="2" charset="2"/>
              </a:rPr>
              <a:t> </a:t>
            </a:r>
            <a:r>
              <a:rPr lang="en-US" dirty="0" err="1">
                <a:sym typeface="Wingdings" panose="05000000000000000000" pitchFamily="2" charset="2"/>
              </a:rPr>
              <a:t>khoảng</a:t>
            </a:r>
            <a:r>
              <a:rPr lang="en-US" dirty="0">
                <a:sym typeface="Wingdings" panose="05000000000000000000" pitchFamily="2" charset="2"/>
              </a:rPr>
              <a:t> </a:t>
            </a:r>
            <a:r>
              <a:rPr lang="en-US" dirty="0" err="1">
                <a:sym typeface="Wingdings" panose="05000000000000000000" pitchFamily="2" charset="2"/>
              </a:rPr>
              <a:t>cách</a:t>
            </a:r>
            <a:r>
              <a:rPr lang="en-US" dirty="0">
                <a:sym typeface="Wingdings" panose="05000000000000000000" pitchFamily="2" charset="2"/>
              </a:rPr>
              <a:t> </a:t>
            </a:r>
            <a:r>
              <a:rPr lang="en-US" dirty="0" err="1">
                <a:sym typeface="Wingdings" panose="05000000000000000000" pitchFamily="2" charset="2"/>
              </a:rPr>
              <a:t>hiệu</a:t>
            </a:r>
            <a:r>
              <a:rPr lang="en-US" dirty="0">
                <a:sym typeface="Wingdings" panose="05000000000000000000" pitchFamily="2" charset="2"/>
              </a:rPr>
              <a:t> </a:t>
            </a:r>
            <a:r>
              <a:rPr lang="en-US" dirty="0" err="1">
                <a:sym typeface="Wingdings" panose="05000000000000000000" pitchFamily="2" charset="2"/>
              </a:rPr>
              <a:t>dùng</a:t>
            </a:r>
            <a:r>
              <a:rPr lang="en-US" dirty="0">
                <a:sym typeface="Wingdings" panose="05000000000000000000" pitchFamily="2" charset="2"/>
              </a:rPr>
              <a:t> </a:t>
            </a:r>
            <a:r>
              <a:rPr lang="en-US" dirty="0" err="1">
                <a:sym typeface="Wingdings" panose="05000000000000000000" pitchFamily="2" charset="2"/>
              </a:rPr>
              <a:t>bằng</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tức</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sinh</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dòng</a:t>
            </a:r>
            <a:r>
              <a:rPr lang="en-US" dirty="0">
                <a:sym typeface="Wingdings" panose="05000000000000000000" pitchFamily="2" charset="2"/>
              </a:rPr>
              <a:t> </a:t>
            </a:r>
            <a:r>
              <a:rPr lang="en-US" dirty="0" err="1">
                <a:sym typeface="Wingdings" panose="05000000000000000000" pitchFamily="2" charset="2"/>
              </a:rPr>
              <a:t>điện</a:t>
            </a:r>
            <a:r>
              <a:rPr lang="en-US" dirty="0">
                <a:sym typeface="Wingdings" panose="05000000000000000000" pitchFamily="2" charset="2"/>
              </a:rPr>
              <a:t>.</a:t>
            </a:r>
          </a:p>
          <a:p>
            <a:r>
              <a:rPr lang="vi-VN" dirty="0"/>
              <a:t>Dưới tác dụng của điện trường, các hạt tải điện được gia tốc và dịch chuyển, và tạo nên dòng trôi.</a:t>
            </a:r>
          </a:p>
          <a:p>
            <a:endParaRPr lang="en-US" dirty="0"/>
          </a:p>
        </p:txBody>
      </p:sp>
      <p:pic>
        <p:nvPicPr>
          <p:cNvPr id="5" name="object 4">
            <a:extLst>
              <a:ext uri="{FF2B5EF4-FFF2-40B4-BE49-F238E27FC236}">
                <a16:creationId xmlns:a16="http://schemas.microsoft.com/office/drawing/2014/main" id="{67CC9740-90BF-6F90-EF1D-CADC05688E38}"/>
              </a:ext>
            </a:extLst>
          </p:cNvPr>
          <p:cNvPicPr/>
          <p:nvPr/>
        </p:nvPicPr>
        <p:blipFill>
          <a:blip r:embed="rId2" cstate="print"/>
          <a:stretch>
            <a:fillRect/>
          </a:stretch>
        </p:blipFill>
        <p:spPr>
          <a:xfrm>
            <a:off x="2121792" y="3914054"/>
            <a:ext cx="2898415" cy="2390883"/>
          </a:xfrm>
          <a:prstGeom prst="rect">
            <a:avLst/>
          </a:prstGeom>
        </p:spPr>
      </p:pic>
      <p:pic>
        <p:nvPicPr>
          <p:cNvPr id="6" name="object 5">
            <a:extLst>
              <a:ext uri="{FF2B5EF4-FFF2-40B4-BE49-F238E27FC236}">
                <a16:creationId xmlns:a16="http://schemas.microsoft.com/office/drawing/2014/main" id="{C2330032-E0FC-63ED-E632-C9287B5CABB4}"/>
              </a:ext>
            </a:extLst>
          </p:cNvPr>
          <p:cNvPicPr/>
          <p:nvPr/>
        </p:nvPicPr>
        <p:blipFill>
          <a:blip r:embed="rId3" cstate="print"/>
          <a:stretch>
            <a:fillRect/>
          </a:stretch>
        </p:blipFill>
        <p:spPr>
          <a:xfrm>
            <a:off x="6482909" y="4123142"/>
            <a:ext cx="4212140" cy="2117808"/>
          </a:xfrm>
          <a:prstGeom prst="rect">
            <a:avLst/>
          </a:prstGeom>
        </p:spPr>
      </p:pic>
    </p:spTree>
    <p:extLst>
      <p:ext uri="{BB962C8B-B14F-4D97-AF65-F5344CB8AC3E}">
        <p14:creationId xmlns:p14="http://schemas.microsoft.com/office/powerpoint/2010/main" val="332194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ADBC-B3F0-D7FE-757B-1E328FE44F6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13DF4D-D2A5-9042-78B7-B308C3992E7C}"/>
              </a:ext>
            </a:extLst>
          </p:cNvPr>
          <p:cNvSpPr>
            <a:spLocks noGrp="1"/>
          </p:cNvSpPr>
          <p:nvPr>
            <p:ph idx="1"/>
          </p:nvPr>
        </p:nvSpPr>
        <p:spPr>
          <a:xfrm>
            <a:off x="838200" y="546755"/>
            <a:ext cx="6797511" cy="6221690"/>
          </a:xfrm>
        </p:spPr>
        <p:txBody>
          <a:bodyPr>
            <a:normAutofit/>
          </a:bodyPr>
          <a:lstStyle/>
          <a:p>
            <a:pPr>
              <a:lnSpc>
                <a:spcPct val="115000"/>
              </a:lnSpc>
              <a:spcBef>
                <a:spcPts val="300"/>
              </a:spcBef>
              <a:spcAft>
                <a:spcPts val="300"/>
              </a:spcAft>
            </a:pPr>
            <a:r>
              <a:rPr lang="vi-VN" kern="100" dirty="0">
                <a:ea typeface="Aptos" panose="020B0004020202020204" pitchFamily="34" charset="0"/>
              </a:rPr>
              <a:t>Trong quá trình dịch chuyển, các hạt tải điện va chạm với các nguyên tử/ion, dẫn đến mất động năng và chuyển hướng. Hiện tượng này được gọi là sự tán xạ.</a:t>
            </a:r>
          </a:p>
          <a:p>
            <a:pPr>
              <a:lnSpc>
                <a:spcPct val="115000"/>
              </a:lnSpc>
              <a:spcBef>
                <a:spcPts val="300"/>
              </a:spcBef>
              <a:spcAft>
                <a:spcPts val="300"/>
              </a:spcAft>
            </a:pPr>
            <a:r>
              <a:rPr lang="vi-VN" kern="100" dirty="0">
                <a:ea typeface="Aptos" panose="020B0004020202020204" pitchFamily="34" charset="0"/>
              </a:rPr>
              <a:t>Hiện tượng tán xạ được xem như lực ma sát cản trở quá trình chuyển động của hạt tải điện, không cho phép vận tốc của chúng</a:t>
            </a:r>
            <a:r>
              <a:rPr lang="en-US" kern="100" dirty="0">
                <a:ea typeface="Aptos" panose="020B0004020202020204" pitchFamily="34" charset="0"/>
              </a:rPr>
              <a:t> </a:t>
            </a:r>
            <a:r>
              <a:rPr lang="vi-VN" kern="100" dirty="0">
                <a:ea typeface="Aptos" panose="020B0004020202020204" pitchFamily="34" charset="0"/>
              </a:rPr>
              <a:t>tăng liên tục.</a:t>
            </a:r>
          </a:p>
          <a:p>
            <a:pPr>
              <a:lnSpc>
                <a:spcPct val="115000"/>
              </a:lnSpc>
              <a:spcBef>
                <a:spcPts val="300"/>
              </a:spcBef>
              <a:spcAft>
                <a:spcPts val="300"/>
              </a:spcAft>
            </a:pPr>
            <a:r>
              <a:rPr lang="vi-VN" kern="100" dirty="0">
                <a:ea typeface="Aptos" panose="020B0004020202020204" pitchFamily="34" charset="0"/>
              </a:rPr>
              <a:t>Nguyên nhân sinh ra sự tán xạ của điện tử là do sự không hoàn hảo trong mạng tinh thể, bao gồm nguyên tử pha tạp, dao động nhiệt,</a:t>
            </a:r>
            <a:r>
              <a:rPr lang="en-US" kern="100" dirty="0">
                <a:ea typeface="Aptos" panose="020B0004020202020204" pitchFamily="34" charset="0"/>
              </a:rPr>
              <a:t> </a:t>
            </a:r>
            <a:r>
              <a:rPr lang="vi-VN" kern="100" dirty="0">
                <a:ea typeface="Aptos" panose="020B0004020202020204" pitchFamily="34" charset="0"/>
              </a:rPr>
              <a:t>v.v…</a:t>
            </a:r>
            <a:endParaRPr lang="en-US" dirty="0"/>
          </a:p>
        </p:txBody>
      </p:sp>
      <p:pic>
        <p:nvPicPr>
          <p:cNvPr id="2" name="object 4">
            <a:extLst>
              <a:ext uri="{FF2B5EF4-FFF2-40B4-BE49-F238E27FC236}">
                <a16:creationId xmlns:a16="http://schemas.microsoft.com/office/drawing/2014/main" id="{4872150A-7908-8AB9-F55D-9F1D19D31A27}"/>
              </a:ext>
            </a:extLst>
          </p:cNvPr>
          <p:cNvPicPr/>
          <p:nvPr/>
        </p:nvPicPr>
        <p:blipFill>
          <a:blip r:embed="rId2" cstate="print"/>
          <a:stretch>
            <a:fillRect/>
          </a:stretch>
        </p:blipFill>
        <p:spPr>
          <a:xfrm>
            <a:off x="8239824" y="288485"/>
            <a:ext cx="3238394" cy="3713407"/>
          </a:xfrm>
          <a:prstGeom prst="rect">
            <a:avLst/>
          </a:prstGeom>
        </p:spPr>
      </p:pic>
      <p:grpSp>
        <p:nvGrpSpPr>
          <p:cNvPr id="4" name="object 6">
            <a:extLst>
              <a:ext uri="{FF2B5EF4-FFF2-40B4-BE49-F238E27FC236}">
                <a16:creationId xmlns:a16="http://schemas.microsoft.com/office/drawing/2014/main" id="{A268DC7F-7BBD-45D9-A7CA-9E246E2DE4A6}"/>
              </a:ext>
            </a:extLst>
          </p:cNvPr>
          <p:cNvGrpSpPr/>
          <p:nvPr/>
        </p:nvGrpSpPr>
        <p:grpSpPr>
          <a:xfrm>
            <a:off x="7819000" y="4297679"/>
            <a:ext cx="4328160" cy="1906905"/>
            <a:chOff x="7847281" y="4297679"/>
            <a:chExt cx="4328160" cy="1906905"/>
          </a:xfrm>
        </p:grpSpPr>
        <p:pic>
          <p:nvPicPr>
            <p:cNvPr id="5" name="object 7">
              <a:extLst>
                <a:ext uri="{FF2B5EF4-FFF2-40B4-BE49-F238E27FC236}">
                  <a16:creationId xmlns:a16="http://schemas.microsoft.com/office/drawing/2014/main" id="{BBA76D4E-9317-D608-397A-EE367D0C2A99}"/>
                </a:ext>
              </a:extLst>
            </p:cNvPr>
            <p:cNvPicPr/>
            <p:nvPr/>
          </p:nvPicPr>
          <p:blipFill>
            <a:blip r:embed="rId3" cstate="print"/>
            <a:stretch>
              <a:fillRect/>
            </a:stretch>
          </p:blipFill>
          <p:spPr>
            <a:xfrm>
              <a:off x="7847281" y="4559388"/>
              <a:ext cx="4327799" cy="1644692"/>
            </a:xfrm>
            <a:prstGeom prst="rect">
              <a:avLst/>
            </a:prstGeom>
          </p:spPr>
        </p:pic>
        <p:pic>
          <p:nvPicPr>
            <p:cNvPr id="6" name="object 8">
              <a:extLst>
                <a:ext uri="{FF2B5EF4-FFF2-40B4-BE49-F238E27FC236}">
                  <a16:creationId xmlns:a16="http://schemas.microsoft.com/office/drawing/2014/main" id="{487807D1-000D-DD26-6FE5-487388BF5085}"/>
                </a:ext>
              </a:extLst>
            </p:cNvPr>
            <p:cNvPicPr/>
            <p:nvPr/>
          </p:nvPicPr>
          <p:blipFill>
            <a:blip r:embed="rId4" cstate="print"/>
            <a:stretch>
              <a:fillRect/>
            </a:stretch>
          </p:blipFill>
          <p:spPr>
            <a:xfrm>
              <a:off x="8103107" y="4297679"/>
              <a:ext cx="926630" cy="758951"/>
            </a:xfrm>
            <a:prstGeom prst="rect">
              <a:avLst/>
            </a:prstGeom>
          </p:spPr>
        </p:pic>
      </p:grpSp>
    </p:spTree>
    <p:extLst>
      <p:ext uri="{BB962C8B-B14F-4D97-AF65-F5344CB8AC3E}">
        <p14:creationId xmlns:p14="http://schemas.microsoft.com/office/powerpoint/2010/main" val="607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1D42-3D1E-E52B-4A6A-7343BEA13E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B35F13-DEB0-E221-A62C-78C4CB4F4822}"/>
                  </a:ext>
                </a:extLst>
              </p:cNvPr>
              <p:cNvSpPr>
                <a:spLocks noGrp="1"/>
              </p:cNvSpPr>
              <p:nvPr>
                <p:ph idx="1"/>
              </p:nvPr>
            </p:nvSpPr>
            <p:spPr>
              <a:xfrm>
                <a:off x="838200" y="418106"/>
                <a:ext cx="10521099" cy="6221690"/>
              </a:xfrm>
            </p:spPr>
            <p:txBody>
              <a:bodyPr>
                <a:normAutofit/>
              </a:bodyPr>
              <a:lstStyle/>
              <a:p>
                <a:pPr>
                  <a:lnSpc>
                    <a:spcPct val="115000"/>
                  </a:lnSpc>
                  <a:spcBef>
                    <a:spcPts val="300"/>
                  </a:spcBef>
                  <a:spcAft>
                    <a:spcPts val="300"/>
                  </a:spcAft>
                </a:pPr>
                <a:r>
                  <a:rPr lang="vi-VN" kern="100" dirty="0">
                    <a:ea typeface="Aptos" panose="020B0004020202020204" pitchFamily="34" charset="0"/>
                  </a:rPr>
                  <a:t>Hiện tượng tán xạ gây cản trở sự dịch chuyển của dòng điện nên ảnh</a:t>
                </a:r>
                <a:r>
                  <a:rPr lang="en-US" kern="100" dirty="0">
                    <a:ea typeface="Aptos" panose="020B0004020202020204" pitchFamily="34" charset="0"/>
                  </a:rPr>
                  <a:t> </a:t>
                </a:r>
                <a:r>
                  <a:rPr lang="vi-VN" kern="100" dirty="0">
                    <a:ea typeface="Aptos" panose="020B0004020202020204" pitchFamily="34" charset="0"/>
                  </a:rPr>
                  <a:t>hưởng đến điện trở.</a:t>
                </a:r>
              </a:p>
              <a:p>
                <a:pPr>
                  <a:lnSpc>
                    <a:spcPct val="115000"/>
                  </a:lnSpc>
                  <a:spcBef>
                    <a:spcPts val="300"/>
                  </a:spcBef>
                  <a:spcAft>
                    <a:spcPts val="300"/>
                  </a:spcAft>
                </a:pPr>
                <a:r>
                  <a:rPr lang="vi-VN" kern="100" dirty="0">
                    <a:ea typeface="Aptos" panose="020B0004020202020204" pitchFamily="34" charset="0"/>
                  </a:rPr>
                  <a:t>Độ linh động của điện tử </a:t>
                </a:r>
                <a14:m>
                  <m:oMath xmlns:m="http://schemas.openxmlformats.org/officeDocument/2006/math">
                    <m:sSub>
                      <m:sSubPr>
                        <m:ctrlPr>
                          <a:rPr lang="en-US" b="0" i="1" kern="100" smtClean="0">
                            <a:latin typeface="Cambria Math" panose="02040503050406030204" pitchFamily="18" charset="0"/>
                            <a:ea typeface="Aptos" panose="020B0004020202020204" pitchFamily="34" charset="0"/>
                          </a:rPr>
                        </m:ctrlPr>
                      </m:sSubPr>
                      <m:e>
                        <m:r>
                          <a:rPr lang="en-US" b="0" i="1" kern="100" smtClean="0">
                            <a:latin typeface="Cambria Math" panose="02040503050406030204" pitchFamily="18" charset="0"/>
                            <a:ea typeface="Aptos" panose="020B0004020202020204" pitchFamily="34" charset="0"/>
                          </a:rPr>
                          <m:t>𝜇</m:t>
                        </m:r>
                      </m:e>
                      <m:sub>
                        <m:r>
                          <a:rPr lang="en-US" b="0" i="1" kern="100" smtClean="0">
                            <a:latin typeface="Cambria Math" panose="02040503050406030204" pitchFamily="18" charset="0"/>
                            <a:ea typeface="Aptos" panose="020B0004020202020204" pitchFamily="34" charset="0"/>
                          </a:rPr>
                          <m:t>𝑛</m:t>
                        </m:r>
                      </m:sub>
                    </m:sSub>
                  </m:oMath>
                </a14:m>
                <a:r>
                  <a:rPr lang="en-US" kern="100" dirty="0">
                    <a:ea typeface="Aptos" panose="020B0004020202020204" pitchFamily="34" charset="0"/>
                  </a:rPr>
                  <a:t> </a:t>
                </a:r>
                <a:r>
                  <a:rPr lang="vi-VN" kern="100" dirty="0">
                    <a:ea typeface="Aptos" panose="020B0004020202020204" pitchFamily="34" charset="0"/>
                  </a:rPr>
                  <a:t>và lỗ trống </a:t>
                </a:r>
                <a14:m>
                  <m:oMath xmlns:m="http://schemas.openxmlformats.org/officeDocument/2006/math">
                    <m:sSub>
                      <m:sSubPr>
                        <m:ctrlPr>
                          <a:rPr lang="en-US" b="0" i="1" kern="100" smtClean="0">
                            <a:latin typeface="Cambria Math" panose="02040503050406030204" pitchFamily="18" charset="0"/>
                            <a:ea typeface="Aptos" panose="020B0004020202020204" pitchFamily="34" charset="0"/>
                          </a:rPr>
                        </m:ctrlPr>
                      </m:sSubPr>
                      <m:e>
                        <m:r>
                          <a:rPr lang="en-US" b="0" i="1" kern="100" smtClean="0">
                            <a:latin typeface="Cambria Math" panose="02040503050406030204" pitchFamily="18" charset="0"/>
                            <a:ea typeface="Aptos" panose="020B0004020202020204" pitchFamily="34" charset="0"/>
                          </a:rPr>
                          <m:t>𝜇</m:t>
                        </m:r>
                      </m:e>
                      <m:sub>
                        <m:r>
                          <a:rPr lang="en-US" b="0" i="1" kern="100" smtClean="0">
                            <a:latin typeface="Cambria Math" panose="02040503050406030204" pitchFamily="18" charset="0"/>
                            <a:ea typeface="Aptos" panose="020B0004020202020204" pitchFamily="34" charset="0"/>
                          </a:rPr>
                          <m:t>𝑝</m:t>
                        </m:r>
                      </m:sub>
                    </m:sSub>
                  </m:oMath>
                </a14:m>
                <a:r>
                  <a:rPr lang="vi-VN" kern="100" dirty="0">
                    <a:ea typeface="Aptos" panose="020B0004020202020204" pitchFamily="34" charset="0"/>
                  </a:rPr>
                  <a:t> phản ảnh tần số</a:t>
                </a:r>
                <a:r>
                  <a:rPr lang="en-US" kern="100" dirty="0">
                    <a:ea typeface="Aptos" panose="020B0004020202020204" pitchFamily="34" charset="0"/>
                  </a:rPr>
                  <a:t> </a:t>
                </a:r>
                <a:r>
                  <a:rPr lang="vi-VN" kern="100" dirty="0">
                    <a:ea typeface="Aptos" panose="020B0004020202020204" pitchFamily="34" charset="0"/>
                  </a:rPr>
                  <a:t>xảy ra tán xạ, và là đại lượng thể hiện “độ dễ” của hạt tải điện khi dịch</a:t>
                </a:r>
                <a:r>
                  <a:rPr lang="en-US" kern="100" dirty="0">
                    <a:ea typeface="Aptos" panose="020B0004020202020204" pitchFamily="34" charset="0"/>
                  </a:rPr>
                  <a:t> </a:t>
                </a:r>
                <a:r>
                  <a:rPr lang="vi-VN" kern="100" dirty="0">
                    <a:ea typeface="Aptos" panose="020B0004020202020204" pitchFamily="34" charset="0"/>
                  </a:rPr>
                  <a:t>chuyển trong vật liệu:</a:t>
                </a:r>
                <a:endParaRPr lang="en-US" kern="100" dirty="0">
                  <a:ea typeface="Aptos" panose="020B0004020202020204" pitchFamily="34" charset="0"/>
                </a:endParaRPr>
              </a:p>
              <a:p>
                <a:pPr marL="0" indent="0">
                  <a:lnSpc>
                    <a:spcPct val="115000"/>
                  </a:lnSpc>
                  <a:spcBef>
                    <a:spcPts val="300"/>
                  </a:spcBef>
                  <a:spcAft>
                    <a:spcPts val="300"/>
                  </a:spcAft>
                  <a:buNone/>
                </a:pPr>
                <a14:m>
                  <m:oMathPara xmlns:m="http://schemas.openxmlformats.org/officeDocument/2006/math">
                    <m:oMathParaPr>
                      <m:jc m:val="centerGroup"/>
                    </m:oMathParaPr>
                    <m:oMath xmlns:m="http://schemas.openxmlformats.org/officeDocument/2006/math">
                      <m:sSub>
                        <m:sSubPr>
                          <m:ctrlPr>
                            <a:rPr lang="en-US" b="0" i="1" kern="100" smtClean="0">
                              <a:latin typeface="Cambria Math" panose="02040503050406030204" pitchFamily="18" charset="0"/>
                              <a:ea typeface="Aptos" panose="020B0004020202020204" pitchFamily="34" charset="0"/>
                            </a:rPr>
                          </m:ctrlPr>
                        </m:sSubPr>
                        <m:e>
                          <m:r>
                            <a:rPr lang="en-US" b="0" i="1" kern="100" smtClean="0">
                              <a:latin typeface="Cambria Math" panose="02040503050406030204" pitchFamily="18" charset="0"/>
                              <a:ea typeface="Aptos" panose="020B0004020202020204" pitchFamily="34" charset="0"/>
                            </a:rPr>
                            <m:t>𝜇</m:t>
                          </m:r>
                        </m:e>
                        <m:sub>
                          <m:r>
                            <a:rPr lang="en-US" b="0" i="1" kern="100" smtClean="0">
                              <a:latin typeface="Cambria Math" panose="02040503050406030204" pitchFamily="18" charset="0"/>
                              <a:ea typeface="Aptos" panose="020B0004020202020204" pitchFamily="34" charset="0"/>
                            </a:rPr>
                            <m:t>𝑛</m:t>
                          </m:r>
                          <m:r>
                            <a:rPr lang="en-US" b="0" i="1" kern="100" smtClean="0">
                              <a:latin typeface="Cambria Math" panose="02040503050406030204" pitchFamily="18" charset="0"/>
                              <a:ea typeface="Aptos" panose="020B0004020202020204" pitchFamily="34" charset="0"/>
                            </a:rPr>
                            <m:t>,</m:t>
                          </m:r>
                          <m:r>
                            <a:rPr lang="en-US" b="0" i="1" kern="100" smtClean="0">
                              <a:latin typeface="Cambria Math" panose="02040503050406030204" pitchFamily="18" charset="0"/>
                              <a:ea typeface="Aptos" panose="020B0004020202020204" pitchFamily="34" charset="0"/>
                            </a:rPr>
                            <m:t>𝑝</m:t>
                          </m:r>
                        </m:sub>
                      </m:sSub>
                      <m:r>
                        <a:rPr lang="en-US" b="0" i="1" kern="100" smtClean="0">
                          <a:latin typeface="Cambria Math" panose="02040503050406030204" pitchFamily="18" charset="0"/>
                          <a:ea typeface="Aptos" panose="020B0004020202020204" pitchFamily="34" charset="0"/>
                        </a:rPr>
                        <m:t>=</m:t>
                      </m:r>
                      <m:f>
                        <m:fPr>
                          <m:ctrlPr>
                            <a:rPr lang="en-US" b="0" i="1" kern="100" smtClean="0">
                              <a:latin typeface="Cambria Math" panose="02040503050406030204" pitchFamily="18" charset="0"/>
                            </a:rPr>
                          </m:ctrlPr>
                        </m:fPr>
                        <m:num>
                          <m:r>
                            <a:rPr lang="en-US" b="0" i="1" kern="100" smtClean="0">
                              <a:latin typeface="Cambria Math" panose="02040503050406030204" pitchFamily="18" charset="0"/>
                            </a:rPr>
                            <m:t>𝑞</m:t>
                          </m:r>
                          <m:sSub>
                            <m:sSubPr>
                              <m:ctrlPr>
                                <a:rPr lang="en-US" b="0" i="1" kern="100" smtClean="0">
                                  <a:latin typeface="Cambria Math" panose="02040503050406030204" pitchFamily="18" charset="0"/>
                                </a:rPr>
                              </m:ctrlPr>
                            </m:sSubPr>
                            <m:e>
                              <m:r>
                                <a:rPr lang="en-US" b="0" i="1" kern="100" smtClean="0">
                                  <a:latin typeface="Cambria Math" panose="02040503050406030204" pitchFamily="18" charset="0"/>
                                </a:rPr>
                                <m:t>𝜏</m:t>
                              </m:r>
                            </m:e>
                            <m:sub>
                              <m:r>
                                <a:rPr lang="en-US" b="0" i="1" kern="100" smtClean="0">
                                  <a:latin typeface="Cambria Math" panose="02040503050406030204" pitchFamily="18" charset="0"/>
                                </a:rPr>
                                <m:t>𝑐</m:t>
                              </m:r>
                            </m:sub>
                          </m:sSub>
                        </m:num>
                        <m:den>
                          <m:r>
                            <a:rPr lang="en-US" b="0" i="1" kern="100" smtClean="0">
                              <a:latin typeface="Cambria Math" panose="02040503050406030204" pitchFamily="18" charset="0"/>
                            </a:rPr>
                            <m:t>2</m:t>
                          </m:r>
                          <m:sSub>
                            <m:sSubPr>
                              <m:ctrlPr>
                                <a:rPr lang="en-US" b="0" i="1" kern="100" smtClean="0">
                                  <a:latin typeface="Cambria Math" panose="02040503050406030204" pitchFamily="18" charset="0"/>
                                </a:rPr>
                              </m:ctrlPr>
                            </m:sSubPr>
                            <m:e>
                              <m:r>
                                <a:rPr lang="en-US" b="0" i="1" kern="100" smtClean="0">
                                  <a:latin typeface="Cambria Math" panose="02040503050406030204" pitchFamily="18" charset="0"/>
                                </a:rPr>
                                <m:t>𝑚</m:t>
                              </m:r>
                            </m:e>
                            <m:sub>
                              <m:r>
                                <a:rPr lang="en-US" b="0" i="1" kern="100" smtClean="0">
                                  <a:latin typeface="Cambria Math" panose="02040503050406030204" pitchFamily="18" charset="0"/>
                                </a:rPr>
                                <m:t>𝑛</m:t>
                              </m:r>
                              <m:r>
                                <a:rPr lang="en-US" b="0" i="1" kern="100" smtClean="0">
                                  <a:latin typeface="Cambria Math" panose="02040503050406030204" pitchFamily="18" charset="0"/>
                                </a:rPr>
                                <m:t>,</m:t>
                              </m:r>
                              <m:r>
                                <a:rPr lang="en-US" b="0" i="1" kern="100" smtClean="0">
                                  <a:latin typeface="Cambria Math" panose="02040503050406030204" pitchFamily="18" charset="0"/>
                                </a:rPr>
                                <m:t>𝑝</m:t>
                              </m:r>
                            </m:sub>
                          </m:sSub>
                        </m:den>
                      </m:f>
                    </m:oMath>
                  </m:oMathPara>
                </a14:m>
                <a:endParaRPr lang="en-US" kern="100" dirty="0">
                  <a:ea typeface="Aptos" panose="020B0004020202020204" pitchFamily="34" charset="0"/>
                </a:endParaRPr>
              </a:p>
              <a:p>
                <a:pPr marL="0" indent="0">
                  <a:lnSpc>
                    <a:spcPct val="115000"/>
                  </a:lnSpc>
                  <a:spcBef>
                    <a:spcPts val="300"/>
                  </a:spcBef>
                  <a:spcAft>
                    <a:spcPts val="300"/>
                  </a:spcAft>
                  <a:buNone/>
                </a:pPr>
                <a:r>
                  <a:rPr lang="vi-VN" kern="100" dirty="0">
                    <a:ea typeface="Aptos" panose="020B0004020202020204" pitchFamily="34" charset="0"/>
                  </a:rPr>
                  <a:t>trong đó, </a:t>
                </a:r>
                <a14:m>
                  <m:oMath xmlns:m="http://schemas.openxmlformats.org/officeDocument/2006/math">
                    <m:r>
                      <a:rPr lang="en-US" b="0" i="1" kern="100" smtClean="0">
                        <a:latin typeface="Cambria Math" panose="02040503050406030204" pitchFamily="18" charset="0"/>
                        <a:ea typeface="Aptos" panose="020B0004020202020204" pitchFamily="34" charset="0"/>
                      </a:rPr>
                      <m:t>𝑞</m:t>
                    </m:r>
                  </m:oMath>
                </a14:m>
                <a:r>
                  <a:rPr lang="vi-VN" kern="100" dirty="0">
                    <a:ea typeface="Aptos" panose="020B0004020202020204" pitchFamily="34" charset="0"/>
                  </a:rPr>
                  <a:t> – độ lớn điện tích của hạt tải điện; </a:t>
                </a:r>
                <a14:m>
                  <m:oMath xmlns:m="http://schemas.openxmlformats.org/officeDocument/2006/math">
                    <m:sSub>
                      <m:sSubPr>
                        <m:ctrlPr>
                          <a:rPr lang="en-US" b="0" i="1" kern="100" smtClean="0">
                            <a:latin typeface="Cambria Math" panose="02040503050406030204" pitchFamily="18" charset="0"/>
                            <a:ea typeface="Aptos" panose="020B0004020202020204" pitchFamily="34" charset="0"/>
                          </a:rPr>
                        </m:ctrlPr>
                      </m:sSubPr>
                      <m:e>
                        <m:r>
                          <a:rPr lang="en-US" b="0" i="1" kern="100" smtClean="0">
                            <a:latin typeface="Cambria Math" panose="02040503050406030204" pitchFamily="18" charset="0"/>
                            <a:ea typeface="Aptos" panose="020B0004020202020204" pitchFamily="34" charset="0"/>
                          </a:rPr>
                          <m:t>𝜏</m:t>
                        </m:r>
                      </m:e>
                      <m:sub>
                        <m:r>
                          <a:rPr lang="en-US" b="0" i="1" kern="100" smtClean="0">
                            <a:latin typeface="Cambria Math" panose="02040503050406030204" pitchFamily="18" charset="0"/>
                            <a:ea typeface="Aptos" panose="020B0004020202020204" pitchFamily="34" charset="0"/>
                          </a:rPr>
                          <m:t>𝑐</m:t>
                        </m:r>
                      </m:sub>
                    </m:sSub>
                  </m:oMath>
                </a14:m>
                <a:r>
                  <a:rPr lang="vi-VN" kern="100" dirty="0">
                    <a:ea typeface="Aptos" panose="020B0004020202020204" pitchFamily="34" charset="0"/>
                  </a:rPr>
                  <a:t> - khoảng đường tự do trung bình giữa hai lần va chạm; </a:t>
                </a:r>
                <a14:m>
                  <m:oMath xmlns:m="http://schemas.openxmlformats.org/officeDocument/2006/math">
                    <m:sSub>
                      <m:sSubPr>
                        <m:ctrlPr>
                          <a:rPr lang="en-US" b="0" i="1" kern="100" smtClean="0">
                            <a:latin typeface="Cambria Math" panose="02040503050406030204" pitchFamily="18" charset="0"/>
                            <a:ea typeface="Aptos" panose="020B0004020202020204" pitchFamily="34" charset="0"/>
                          </a:rPr>
                        </m:ctrlPr>
                      </m:sSubPr>
                      <m:e>
                        <m:r>
                          <a:rPr lang="en-US" b="0" i="1" kern="100" smtClean="0">
                            <a:latin typeface="Cambria Math" panose="02040503050406030204" pitchFamily="18" charset="0"/>
                            <a:ea typeface="Aptos" panose="020B0004020202020204" pitchFamily="34" charset="0"/>
                          </a:rPr>
                          <m:t>𝑚</m:t>
                        </m:r>
                      </m:e>
                      <m:sub>
                        <m:r>
                          <a:rPr lang="en-US" b="0" i="1" kern="100" smtClean="0">
                            <a:latin typeface="Cambria Math" panose="02040503050406030204" pitchFamily="18" charset="0"/>
                            <a:ea typeface="Aptos" panose="020B0004020202020204" pitchFamily="34" charset="0"/>
                          </a:rPr>
                          <m:t>𝑛</m:t>
                        </m:r>
                        <m:r>
                          <a:rPr lang="en-US" b="0" i="1" kern="100" smtClean="0">
                            <a:latin typeface="Cambria Math" panose="02040503050406030204" pitchFamily="18" charset="0"/>
                            <a:ea typeface="Aptos" panose="020B0004020202020204" pitchFamily="34" charset="0"/>
                          </a:rPr>
                          <m:t>,</m:t>
                        </m:r>
                        <m:r>
                          <a:rPr lang="en-US" b="0" i="1" kern="100" smtClean="0">
                            <a:latin typeface="Cambria Math" panose="02040503050406030204" pitchFamily="18" charset="0"/>
                            <a:ea typeface="Aptos" panose="020B0004020202020204" pitchFamily="34" charset="0"/>
                          </a:rPr>
                          <m:t>𝑝</m:t>
                        </m:r>
                      </m:sub>
                    </m:sSub>
                  </m:oMath>
                </a14:m>
                <a:r>
                  <a:rPr lang="vi-VN" kern="100" dirty="0">
                    <a:ea typeface="Aptos" panose="020B0004020202020204" pitchFamily="34" charset="0"/>
                  </a:rPr>
                  <a:t> - khối lượng của điện tử và lỗ trống.</a:t>
                </a:r>
              </a:p>
              <a:p>
                <a:pPr marL="0" indent="0">
                  <a:lnSpc>
                    <a:spcPct val="115000"/>
                  </a:lnSpc>
                  <a:spcBef>
                    <a:spcPts val="300"/>
                  </a:spcBef>
                  <a:spcAft>
                    <a:spcPts val="300"/>
                  </a:spcAft>
                  <a:buNone/>
                </a:pPr>
                <a:endParaRPr lang="vi-VN" kern="100" dirty="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03B35F13-DEB0-E221-A62C-78C4CB4F4822}"/>
                  </a:ext>
                </a:extLst>
              </p:cNvPr>
              <p:cNvSpPr>
                <a:spLocks noGrp="1" noRot="1" noChangeAspect="1" noMove="1" noResize="1" noEditPoints="1" noAdjustHandles="1" noChangeArrowheads="1" noChangeShapeType="1" noTextEdit="1"/>
              </p:cNvSpPr>
              <p:nvPr>
                <p:ph idx="1"/>
              </p:nvPr>
            </p:nvSpPr>
            <p:spPr>
              <a:xfrm>
                <a:off x="838200" y="418106"/>
                <a:ext cx="10521099" cy="6221690"/>
              </a:xfrm>
              <a:blipFill>
                <a:blip r:embed="rId2"/>
                <a:stretch>
                  <a:fillRect l="-1217" t="-686" r="-2145"/>
                </a:stretch>
              </a:blipFill>
            </p:spPr>
            <p:txBody>
              <a:bodyPr/>
              <a:lstStyle/>
              <a:p>
                <a:r>
                  <a:rPr lang="en-US">
                    <a:noFill/>
                  </a:rPr>
                  <a:t> </a:t>
                </a:r>
              </a:p>
            </p:txBody>
          </p:sp>
        </mc:Fallback>
      </mc:AlternateContent>
    </p:spTree>
    <p:extLst>
      <p:ext uri="{BB962C8B-B14F-4D97-AF65-F5344CB8AC3E}">
        <p14:creationId xmlns:p14="http://schemas.microsoft.com/office/powerpoint/2010/main" val="13355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474DC-A12E-2A12-07BF-1D7F683FB68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CBCD25-5CB7-AD23-90DF-54E0B52E9270}"/>
              </a:ext>
            </a:extLst>
          </p:cNvPr>
          <p:cNvSpPr>
            <a:spLocks noGrp="1"/>
          </p:cNvSpPr>
          <p:nvPr>
            <p:ph idx="1"/>
          </p:nvPr>
        </p:nvSpPr>
        <p:spPr/>
        <p:txBody>
          <a:bodyPr/>
          <a:lstStyle/>
          <a:p>
            <a:endParaRPr lang="vi-VN"/>
          </a:p>
        </p:txBody>
      </p:sp>
    </p:spTree>
    <p:extLst>
      <p:ext uri="{BB962C8B-B14F-4D97-AF65-F5344CB8AC3E}">
        <p14:creationId xmlns:p14="http://schemas.microsoft.com/office/powerpoint/2010/main" val="1544451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813A-4639-FF80-948D-2D132C1D0F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89B9CB-B8F0-7DF5-22BE-AE7A929FA0F0}"/>
              </a:ext>
            </a:extLst>
          </p:cNvPr>
          <p:cNvSpPr>
            <a:spLocks noGrp="1"/>
          </p:cNvSpPr>
          <p:nvPr>
            <p:ph idx="1"/>
          </p:nvPr>
        </p:nvSpPr>
        <p:spPr>
          <a:xfrm>
            <a:off x="838200" y="546755"/>
            <a:ext cx="10521099" cy="6221690"/>
          </a:xfrm>
        </p:spPr>
        <p:txBody>
          <a:bodyPr>
            <a:normAutofit/>
          </a:bodyPr>
          <a:lstStyle/>
          <a:p>
            <a:pPr>
              <a:lnSpc>
                <a:spcPct val="115000"/>
              </a:lnSpc>
              <a:spcBef>
                <a:spcPts val="300"/>
              </a:spcBef>
              <a:spcAft>
                <a:spcPts val="300"/>
              </a:spcAft>
            </a:pPr>
            <a:endParaRPr lang="en-US" kern="100">
              <a:ea typeface="Aptos" panose="020B0004020202020204" pitchFamily="34" charset="0"/>
            </a:endParaRPr>
          </a:p>
        </p:txBody>
      </p:sp>
      <p:pic>
        <p:nvPicPr>
          <p:cNvPr id="4" name="Picture 3">
            <a:extLst>
              <a:ext uri="{FF2B5EF4-FFF2-40B4-BE49-F238E27FC236}">
                <a16:creationId xmlns:a16="http://schemas.microsoft.com/office/drawing/2014/main" id="{C67F8558-3153-CF8D-1ADC-5ECCE88E9642}"/>
              </a:ext>
            </a:extLst>
          </p:cNvPr>
          <p:cNvPicPr>
            <a:picLocks noChangeAspect="1"/>
          </p:cNvPicPr>
          <p:nvPr/>
        </p:nvPicPr>
        <p:blipFill>
          <a:blip r:embed="rId2"/>
          <a:stretch>
            <a:fillRect/>
          </a:stretch>
        </p:blipFill>
        <p:spPr>
          <a:xfrm>
            <a:off x="1753544" y="1216957"/>
            <a:ext cx="8684912" cy="4893084"/>
          </a:xfrm>
          <a:prstGeom prst="rect">
            <a:avLst/>
          </a:prstGeom>
        </p:spPr>
      </p:pic>
      <p:sp>
        <p:nvSpPr>
          <p:cNvPr id="6" name="Rectangle 5">
            <a:extLst>
              <a:ext uri="{FF2B5EF4-FFF2-40B4-BE49-F238E27FC236}">
                <a16:creationId xmlns:a16="http://schemas.microsoft.com/office/drawing/2014/main" id="{047CC760-0F28-3543-810A-940085BF5359}"/>
              </a:ext>
            </a:extLst>
          </p:cNvPr>
          <p:cNvSpPr/>
          <p:nvPr/>
        </p:nvSpPr>
        <p:spPr>
          <a:xfrm>
            <a:off x="7439025" y="4662488"/>
            <a:ext cx="85725" cy="147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278E529-1A9A-8061-906C-325A75578A6C}"/>
              </a:ext>
            </a:extLst>
          </p:cNvPr>
          <p:cNvSpPr txBox="1"/>
          <p:nvPr/>
        </p:nvSpPr>
        <p:spPr>
          <a:xfrm>
            <a:off x="7341372" y="4570692"/>
            <a:ext cx="255198" cy="261610"/>
          </a:xfrm>
          <a:prstGeom prst="rect">
            <a:avLst/>
          </a:prstGeom>
          <a:noFill/>
        </p:spPr>
        <p:txBody>
          <a:bodyPr wrap="none" rtlCol="0">
            <a:spAutoFit/>
          </a:bodyPr>
          <a:lstStyle/>
          <a:p>
            <a:r>
              <a:rPr lang="en-US" sz="1100" i="1">
                <a:latin typeface="Times New Roman" panose="02020603050405020304" pitchFamily="18" charset="0"/>
                <a:cs typeface="Times New Roman" panose="02020603050405020304" pitchFamily="18" charset="0"/>
              </a:rPr>
              <a:t>p</a:t>
            </a: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223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31079-BD97-07FA-4272-5B2E4247D97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21A6F3-98BC-A49B-3B99-50379C33200D}"/>
                  </a:ext>
                </a:extLst>
              </p:cNvPr>
              <p:cNvSpPr>
                <a:spLocks noGrp="1"/>
              </p:cNvSpPr>
              <p:nvPr>
                <p:ph idx="1"/>
              </p:nvPr>
            </p:nvSpPr>
            <p:spPr>
              <a:xfrm>
                <a:off x="838200" y="546755"/>
                <a:ext cx="10521099" cy="6221690"/>
              </a:xfrm>
            </p:spPr>
            <p:txBody>
              <a:bodyPr>
                <a:normAutofit/>
              </a:bodyPr>
              <a:lstStyle/>
              <a:p>
                <a:pPr>
                  <a:lnSpc>
                    <a:spcPct val="115000"/>
                  </a:lnSpc>
                  <a:spcBef>
                    <a:spcPts val="300"/>
                  </a:spcBef>
                  <a:spcAft>
                    <a:spcPts val="300"/>
                  </a:spcAft>
                </a:pPr>
                <a:r>
                  <a:rPr lang="en-US" dirty="0"/>
                  <a:t>Ở </a:t>
                </a:r>
                <a:r>
                  <a:rPr lang="en-US" dirty="0" err="1"/>
                  <a:t>điện</a:t>
                </a:r>
                <a:r>
                  <a:rPr lang="en-US" dirty="0"/>
                  <a:t> </a:t>
                </a:r>
                <a:r>
                  <a:rPr lang="en-US" dirty="0" err="1"/>
                  <a:t>trường</a:t>
                </a:r>
                <a:r>
                  <a:rPr lang="en-US" dirty="0"/>
                  <a:t> </a:t>
                </a:r>
                <a:r>
                  <a:rPr lang="en-US" dirty="0" err="1"/>
                  <a:t>thấp</a:t>
                </a:r>
                <a:r>
                  <a:rPr lang="en-US" dirty="0"/>
                  <a:t>, </a:t>
                </a:r>
                <a:r>
                  <a:rPr lang="en-US" dirty="0" err="1"/>
                  <a:t>vận</a:t>
                </a:r>
                <a:r>
                  <a:rPr lang="en-US" dirty="0"/>
                  <a:t> </a:t>
                </a:r>
                <a:r>
                  <a:rPr lang="en-US" dirty="0" err="1"/>
                  <a:t>tốc</a:t>
                </a:r>
                <a:r>
                  <a:rPr lang="en-US" dirty="0"/>
                  <a:t> </a:t>
                </a:r>
                <a:r>
                  <a:rPr lang="en-US" dirty="0" err="1"/>
                  <a:t>trôi</a:t>
                </a:r>
                <a:r>
                  <a:rPr lang="en-US" dirty="0"/>
                  <a:t> </a:t>
                </a:r>
                <a:r>
                  <a:rPr lang="en-US" dirty="0" err="1"/>
                  <a:t>tỉ</a:t>
                </a:r>
                <a:r>
                  <a:rPr lang="en-US" dirty="0"/>
                  <a:t> </a:t>
                </a:r>
                <a:r>
                  <a:rPr lang="en-US" dirty="0" err="1"/>
                  <a:t>lệ</a:t>
                </a:r>
                <a:r>
                  <a:rPr lang="en-US" dirty="0"/>
                  <a:t> </a:t>
                </a:r>
                <a:r>
                  <a:rPr lang="en-US" dirty="0" err="1"/>
                  <a:t>thuận</a:t>
                </a:r>
                <a:r>
                  <a:rPr lang="en-US" dirty="0"/>
                  <a:t> </a:t>
                </a:r>
                <a:r>
                  <a:rPr lang="en-US" dirty="0" err="1"/>
                  <a:t>với</a:t>
                </a:r>
                <a:r>
                  <a:rPr lang="en-US" dirty="0"/>
                  <a:t> </a:t>
                </a:r>
                <a:r>
                  <a:rPr lang="en-US" dirty="0" err="1"/>
                  <a:t>điện</a:t>
                </a:r>
                <a:r>
                  <a:rPr lang="en-US" dirty="0"/>
                  <a:t> </a:t>
                </a:r>
                <a:r>
                  <a:rPr lang="en-US" dirty="0" err="1"/>
                  <a:t>trường</a:t>
                </a:r>
                <a:r>
                  <a:rPr lang="en-US" kern="100" dirty="0">
                    <a:ea typeface="Aptos" panose="020B0004020202020204" pitchFamily="34" charset="0"/>
                  </a:rPr>
                  <a:t>:</a:t>
                </a:r>
              </a:p>
              <a:p>
                <a:pPr marL="0" indent="0" algn="ctr">
                  <a:lnSpc>
                    <a:spcPct val="115000"/>
                  </a:lnSpc>
                  <a:spcBef>
                    <a:spcPts val="300"/>
                  </a:spcBef>
                  <a:spcAft>
                    <a:spcPts val="300"/>
                  </a:spcAft>
                  <a:buNone/>
                </a:pPr>
                <a14:m>
                  <m:oMath xmlns:m="http://schemas.openxmlformats.org/officeDocument/2006/math">
                    <m:sSub>
                      <m:sSubPr>
                        <m:ctrlPr>
                          <a:rPr lang="en-US" i="1" smtClean="0">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sz="2800" i="1">
                                <a:effectLst/>
                                <a:latin typeface="Cambria Math" panose="02040503050406030204" pitchFamily="18" charset="0"/>
                                <a:ea typeface="Aptos" panose="020B0004020202020204" pitchFamily="34" charset="0"/>
                                <a:cs typeface="Times New Roman" panose="02020603050405020304" pitchFamily="18" charset="0"/>
                              </a:rPr>
                              <m:t>𝑣</m:t>
                            </m:r>
                          </m:e>
                        </m:acc>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en-US" sz="2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𝜇</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𝑛</m:t>
                        </m:r>
                      </m:sub>
                    </m:sSub>
                    <m:acc>
                      <m:accPr>
                        <m:chr m:val="⃗"/>
                        <m:ctrlPr>
                          <a:rPr lang="en-US" i="1">
                            <a:effectLst/>
                            <a:latin typeface="Cambria Math" panose="02040503050406030204" pitchFamily="18" charset="0"/>
                          </a:rPr>
                        </m:ctrlPr>
                      </m:accPr>
                      <m:e>
                        <m:r>
                          <a:rPr lang="en-US" sz="2800" i="1">
                            <a:effectLst/>
                            <a:latin typeface="Cambria Math" panose="02040503050406030204" pitchFamily="18" charset="0"/>
                            <a:ea typeface="Aptos" panose="020B0004020202020204" pitchFamily="34" charset="0"/>
                            <a:cs typeface="Times New Roman" panose="02020603050405020304" pitchFamily="18" charset="0"/>
                          </a:rPr>
                          <m:t>𝐸</m:t>
                        </m:r>
                      </m:e>
                    </m:acc>
                  </m:oMath>
                </a14:m>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acc>
                          <m:accPr>
                            <m:chr m:val="⃗"/>
                            <m:ctrlPr>
                              <a:rPr lang="en-US" i="1">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𝑣</m:t>
                            </m:r>
                          </m:e>
                        </m:acc>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𝑝</m:t>
                        </m:r>
                      </m:sub>
                    </m:sSub>
                    <m:acc>
                      <m:accPr>
                        <m:chr m:val="⃗"/>
                        <m:ctrlPr>
                          <a:rPr lang="en-US" i="1">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𝐸</m:t>
                        </m:r>
                      </m:e>
                    </m:acc>
                  </m:oMath>
                </a14:m>
                <a:endParaRPr lang="en-US" kern="100" dirty="0">
                  <a:ea typeface="Aptos" panose="020B0004020202020204" pitchFamily="34" charset="0"/>
                </a:endParaRPr>
              </a:p>
              <a:p>
                <a:pPr marL="0" indent="0" algn="just">
                  <a:lnSpc>
                    <a:spcPct val="115000"/>
                  </a:lnSpc>
                  <a:spcBef>
                    <a:spcPts val="300"/>
                  </a:spcBef>
                  <a:spcAft>
                    <a:spcPts val="300"/>
                  </a:spcAft>
                  <a:buNone/>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
                      <m:sSub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bPr>
                      <m:e>
                        <m:acc>
                          <m:accPr>
                            <m:chr m:val="⃗"/>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acc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𝑣</m:t>
                            </m:r>
                          </m:e>
                        </m:acc>
                      </m:e>
                      <m:sub>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𝑛</m:t>
                        </m:r>
                      </m:sub>
                    </m:sSub>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𝑣</m:t>
                            </m:r>
                          </m:e>
                        </m:acc>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𝑝</m:t>
                        </m:r>
                      </m:sub>
                    </m:sSub>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lượt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trôi</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tử</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lỗ</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trống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𝑐𝑚</m:t>
                            </m:r>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𝑠</m:t>
                            </m:r>
                          </m:den>
                        </m:f>
                      </m:e>
                    </m:d>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𝑝</m:t>
                        </m:r>
                      </m:sub>
                    </m:sSub>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linh</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tử</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lỗ</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trống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𝑐</m:t>
                            </m:r>
                            <m:sSup>
                              <m:sSup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𝑠</m:t>
                            </m:r>
                          </m:den>
                        </m:f>
                      </m:e>
                    </m:d>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acc>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𝑉</m:t>
                            </m:r>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𝑐𝑚</m:t>
                            </m:r>
                          </m:den>
                        </m:f>
                      </m:e>
                    </m:d>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indent="0" algn="just">
                  <a:lnSpc>
                    <a:spcPct val="115000"/>
                  </a:lnSpc>
                  <a:spcBef>
                    <a:spcPts val="300"/>
                  </a:spcBef>
                  <a:spcAft>
                    <a:spcPts val="300"/>
                  </a:spcAft>
                  <a:buNone/>
                </a:pP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Bef>
                    <a:spcPts val="300"/>
                  </a:spcBef>
                  <a:spcAft>
                    <a:spcPts val="300"/>
                  </a:spcAft>
                  <a:buNone/>
                </a:pPr>
                <a:endParaRPr lang="en-US" kern="100" dirty="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5521A6F3-98BC-A49B-3B99-50379C33200D}"/>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217" t="-686" r="-1217"/>
                </a:stretch>
              </a:blipFill>
            </p:spPr>
            <p:txBody>
              <a:bodyPr/>
              <a:lstStyle/>
              <a:p>
                <a:r>
                  <a:rPr lang="en-US">
                    <a:noFill/>
                  </a:rPr>
                  <a:t> </a:t>
                </a:r>
              </a:p>
            </p:txBody>
          </p:sp>
        </mc:Fallback>
      </mc:AlternateContent>
    </p:spTree>
    <p:extLst>
      <p:ext uri="{BB962C8B-B14F-4D97-AF65-F5344CB8AC3E}">
        <p14:creationId xmlns:p14="http://schemas.microsoft.com/office/powerpoint/2010/main" val="1650394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30AD-1E13-0094-9198-D68FC51EFE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B1F59-B137-4CF1-2A79-DC7972A2AC88}"/>
                  </a:ext>
                </a:extLst>
              </p:cNvPr>
              <p:cNvSpPr>
                <a:spLocks noGrp="1"/>
              </p:cNvSpPr>
              <p:nvPr>
                <p:ph idx="1"/>
              </p:nvPr>
            </p:nvSpPr>
            <p:spPr>
              <a:xfrm>
                <a:off x="838200" y="490194"/>
                <a:ext cx="10515600" cy="5686769"/>
              </a:xfrm>
            </p:spPr>
            <p:txBody>
              <a:bodyPr/>
              <a:lstStyle/>
              <a:p>
                <a:pPr marL="0" indent="0">
                  <a:buNone/>
                </a:pPr>
                <a:r>
                  <a:rPr lang="en-US" b="1" cap="small" dirty="0" err="1"/>
                  <a:t>Bài</a:t>
                </a:r>
                <a:r>
                  <a:rPr lang="en-US" b="1" cap="small" dirty="0"/>
                  <a:t> </a:t>
                </a:r>
                <a:r>
                  <a:rPr lang="en-US" b="1" cap="small" dirty="0" err="1"/>
                  <a:t>tập</a:t>
                </a:r>
                <a:r>
                  <a:rPr lang="en-US" b="1" cap="small" dirty="0"/>
                  <a:t> 2:</a:t>
                </a:r>
              </a:p>
              <a:p>
                <a:pPr marL="0" indent="0">
                  <a:lnSpc>
                    <a:spcPct val="115000"/>
                  </a:lnSpc>
                  <a:spcBef>
                    <a:spcPts val="300"/>
                  </a:spcBef>
                  <a:spcAft>
                    <a:spcPts val="300"/>
                  </a:spcAft>
                  <a:buNone/>
                  <a:tabLst>
                    <a:tab pos="540385" algn="l"/>
                  </a:tabLst>
                </a:pP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và</a:t>
                </a:r>
                <a:r>
                  <a:rPr lang="en-US" kern="100" dirty="0">
                    <a:ea typeface="Aptos" panose="020B0004020202020204" pitchFamily="34" charset="0"/>
                  </a:rPr>
                  <a:t> </a:t>
                </a:r>
                <a:r>
                  <a:rPr lang="en-US" kern="100" dirty="0" err="1">
                    <a:ea typeface="Aptos" panose="020B0004020202020204" pitchFamily="34" charset="0"/>
                  </a:rPr>
                  <a:t>lỗ</a:t>
                </a:r>
                <a:r>
                  <a:rPr lang="en-US" kern="100" dirty="0">
                    <a:ea typeface="Aptos" panose="020B0004020202020204" pitchFamily="34" charset="0"/>
                  </a:rPr>
                  <a:t> </a:t>
                </a:r>
                <a:r>
                  <a:rPr lang="en-US" kern="100" dirty="0" err="1">
                    <a:ea typeface="Aptos" panose="020B0004020202020204" pitchFamily="34" charset="0"/>
                  </a:rPr>
                  <a:t>trống</a:t>
                </a:r>
                <a:r>
                  <a:rPr lang="en-US" kern="100" dirty="0">
                    <a:ea typeface="Aptos" panose="020B0004020202020204" pitchFamily="34" charset="0"/>
                  </a:rPr>
                  <a:t> </a:t>
                </a:r>
                <a:r>
                  <a:rPr lang="en-US" kern="100" dirty="0" err="1">
                    <a:ea typeface="Aptos" panose="020B0004020202020204" pitchFamily="34" charset="0"/>
                  </a:rPr>
                  <a:t>dịch</a:t>
                </a:r>
                <a:r>
                  <a:rPr lang="en-US" kern="100" dirty="0">
                    <a:ea typeface="Aptos" panose="020B0004020202020204" pitchFamily="34" charset="0"/>
                  </a:rPr>
                  <a:t> </a:t>
                </a:r>
                <a:r>
                  <a:rPr lang="en-US" kern="100" dirty="0" err="1">
                    <a:ea typeface="Aptos" panose="020B0004020202020204" pitchFamily="34" charset="0"/>
                  </a:rPr>
                  <a:t>chuyển</a:t>
                </a:r>
                <a:r>
                  <a:rPr lang="en-US" kern="100" dirty="0">
                    <a:ea typeface="Aptos" panose="020B0004020202020204" pitchFamily="34" charset="0"/>
                  </a:rPr>
                  <a:t> </a:t>
                </a:r>
                <a:r>
                  <a:rPr lang="en-US" kern="100" dirty="0" err="1">
                    <a:ea typeface="Aptos" panose="020B0004020202020204" pitchFamily="34" charset="0"/>
                  </a:rPr>
                  <a:t>trong</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trường</a:t>
                </a:r>
                <a:r>
                  <a:rPr lang="en-US" kern="100" dirty="0">
                    <a:ea typeface="Aptos" panose="020B0004020202020204" pitchFamily="34" charset="0"/>
                  </a:rPr>
                  <a:t> </a:t>
                </a:r>
                <a:r>
                  <a:rPr lang="en-US" kern="100" dirty="0" err="1">
                    <a:ea typeface="Aptos" panose="020B0004020202020204" pitchFamily="34" charset="0"/>
                  </a:rPr>
                  <a:t>đều</a:t>
                </a:r>
                <a:r>
                  <a:rPr lang="en-US" kern="100" dirty="0">
                    <a:ea typeface="Aptos" panose="020B0004020202020204" pitchFamily="34" charset="0"/>
                  </a:rPr>
                  <a:t> </a:t>
                </a:r>
                <a14:m>
                  <m:oMath xmlns:m="http://schemas.openxmlformats.org/officeDocument/2006/math">
                    <m:r>
                      <a:rPr lang="en-US" i="1" kern="100">
                        <a:latin typeface="Cambria Math" panose="02040503050406030204" pitchFamily="18" charset="0"/>
                        <a:ea typeface="Aptos" panose="020B0004020202020204" pitchFamily="34" charset="0"/>
                      </a:rPr>
                      <m:t>𝐸</m:t>
                    </m:r>
                    <m:r>
                      <a:rPr lang="en-US" i="1" kern="100">
                        <a:latin typeface="Cambria Math" panose="02040503050406030204" pitchFamily="18" charset="0"/>
                        <a:ea typeface="Aptos" panose="020B0004020202020204" pitchFamily="34" charset="0"/>
                      </a:rPr>
                      <m:t>=−</m:t>
                    </m:r>
                    <m:r>
                      <a:rPr lang="en-US" i="1" kern="100">
                        <a:latin typeface="Cambria Math" panose="02040503050406030204" pitchFamily="18" charset="0"/>
                        <a:ea typeface="Aptos" panose="020B0004020202020204" pitchFamily="34" charset="0"/>
                      </a:rPr>
                      <m:t>2000</m:t>
                    </m:r>
                    <m:r>
                      <a:rPr lang="en-US" i="1" kern="100">
                        <a:latin typeface="Cambria Math" panose="02040503050406030204" pitchFamily="18" charset="0"/>
                        <a:ea typeface="Aptos" panose="020B0004020202020204" pitchFamily="34" charset="0"/>
                      </a:rPr>
                      <m:t> </m:t>
                    </m:r>
                    <m:r>
                      <a:rPr lang="en-US" i="1" kern="100">
                        <a:latin typeface="Cambria Math" panose="02040503050406030204" pitchFamily="18" charset="0"/>
                        <a:ea typeface="Aptos" panose="020B0004020202020204" pitchFamily="34" charset="0"/>
                      </a:rPr>
                      <m:t>𝑉</m:t>
                    </m:r>
                    <m:r>
                      <a:rPr lang="en-US" i="1" kern="100">
                        <a:latin typeface="Cambria Math" panose="02040503050406030204" pitchFamily="18" charset="0"/>
                        <a:ea typeface="Aptos" panose="020B0004020202020204" pitchFamily="34" charset="0"/>
                      </a:rPr>
                      <m:t>/</m:t>
                    </m:r>
                    <m:r>
                      <a:rPr lang="en-US" i="1" kern="100">
                        <a:latin typeface="Cambria Math" panose="02040503050406030204" pitchFamily="18" charset="0"/>
                        <a:ea typeface="Aptos" panose="020B0004020202020204" pitchFamily="34" charset="0"/>
                      </a:rPr>
                      <m:t>𝑐𝑚</m:t>
                    </m:r>
                  </m:oMath>
                </a14:m>
                <a:r>
                  <a:rPr lang="en-US" kern="100" dirty="0">
                    <a:ea typeface="Times New Roman" panose="02020603050405020304" pitchFamily="18" charset="0"/>
                  </a:rPr>
                  <a:t>. </a:t>
                </a:r>
                <a:r>
                  <a:rPr lang="en-US" kern="100" dirty="0" err="1">
                    <a:ea typeface="Times New Roman" panose="02020603050405020304" pitchFamily="18" charset="0"/>
                  </a:rPr>
                  <a:t>Độ</a:t>
                </a:r>
                <a:r>
                  <a:rPr lang="en-US" kern="100" dirty="0">
                    <a:ea typeface="Times New Roman" panose="02020603050405020304" pitchFamily="18" charset="0"/>
                  </a:rPr>
                  <a:t> </a:t>
                </a:r>
                <a:r>
                  <a:rPr lang="en-US" kern="100" dirty="0" err="1">
                    <a:ea typeface="Times New Roman" panose="02020603050405020304" pitchFamily="18" charset="0"/>
                  </a:rPr>
                  <a:t>linh</a:t>
                </a:r>
                <a:r>
                  <a:rPr lang="en-US" kern="100" dirty="0">
                    <a:ea typeface="Times New Roman" panose="02020603050405020304" pitchFamily="18" charset="0"/>
                  </a:rPr>
                  <a:t> </a:t>
                </a:r>
                <a:r>
                  <a:rPr lang="en-US" kern="100" dirty="0" err="1">
                    <a:ea typeface="Times New Roman" panose="02020603050405020304" pitchFamily="18" charset="0"/>
                  </a:rPr>
                  <a:t>động</a:t>
                </a:r>
                <a:r>
                  <a:rPr lang="en-US" kern="100" dirty="0">
                    <a:ea typeface="Times New Roman" panose="02020603050405020304" pitchFamily="18" charset="0"/>
                  </a:rPr>
                  <a:t> </a:t>
                </a:r>
                <a:r>
                  <a:rPr lang="en-US" kern="100" dirty="0" err="1">
                    <a:ea typeface="Times New Roman" panose="02020603050405020304" pitchFamily="18" charset="0"/>
                  </a:rPr>
                  <a:t>của</a:t>
                </a:r>
                <a:r>
                  <a:rPr lang="en-US" kern="100" dirty="0">
                    <a:ea typeface="Times New Roman" panose="02020603050405020304" pitchFamily="18" charset="0"/>
                  </a:rPr>
                  <a:t> </a:t>
                </a:r>
                <a:r>
                  <a:rPr lang="en-US" kern="100" dirty="0" err="1">
                    <a:ea typeface="Times New Roman" panose="02020603050405020304" pitchFamily="18" charset="0"/>
                  </a:rPr>
                  <a:t>điện</a:t>
                </a:r>
                <a:r>
                  <a:rPr lang="en-US" kern="100" dirty="0">
                    <a:ea typeface="Times New Roman" panose="02020603050405020304" pitchFamily="18" charset="0"/>
                  </a:rPr>
                  <a:t> </a:t>
                </a:r>
                <a:r>
                  <a:rPr lang="en-US" kern="100" dirty="0" err="1">
                    <a:ea typeface="Times New Roman" panose="02020603050405020304" pitchFamily="18" charset="0"/>
                  </a:rPr>
                  <a:t>tử</a:t>
                </a:r>
                <a:r>
                  <a:rPr lang="en-US" kern="100" dirty="0">
                    <a:ea typeface="Times New Roman" panose="02020603050405020304" pitchFamily="18" charset="0"/>
                  </a:rPr>
                  <a:t> </a:t>
                </a:r>
                <a:r>
                  <a:rPr lang="en-US" kern="100" dirty="0" err="1">
                    <a:ea typeface="Times New Roman" panose="02020603050405020304" pitchFamily="18" charset="0"/>
                  </a:rPr>
                  <a:t>và</a:t>
                </a:r>
                <a:r>
                  <a:rPr lang="en-US" kern="100" dirty="0">
                    <a:ea typeface="Times New Roman" panose="02020603050405020304" pitchFamily="18" charset="0"/>
                  </a:rPr>
                  <a:t> </a:t>
                </a:r>
                <a:r>
                  <a:rPr lang="en-US" kern="100" dirty="0" err="1">
                    <a:ea typeface="Times New Roman" panose="02020603050405020304" pitchFamily="18" charset="0"/>
                  </a:rPr>
                  <a:t>lỗ</a:t>
                </a:r>
                <a:r>
                  <a:rPr lang="en-US" kern="100" dirty="0">
                    <a:ea typeface="Times New Roman" panose="02020603050405020304" pitchFamily="18" charset="0"/>
                  </a:rPr>
                  <a:t> </a:t>
                </a:r>
                <a:r>
                  <a:rPr lang="en-US" kern="100" dirty="0" err="1">
                    <a:ea typeface="Times New Roman" panose="02020603050405020304" pitchFamily="18" charset="0"/>
                  </a:rPr>
                  <a:t>trống</a:t>
                </a:r>
                <a:r>
                  <a:rPr lang="en-US" kern="100" dirty="0">
                    <a:ea typeface="Times New Roman" panose="02020603050405020304" pitchFamily="18" charset="0"/>
                  </a:rPr>
                  <a:t> </a:t>
                </a:r>
                <a:r>
                  <a:rPr lang="en-US" kern="100" dirty="0" err="1">
                    <a:ea typeface="Times New Roman" panose="02020603050405020304" pitchFamily="18" charset="0"/>
                  </a:rPr>
                  <a:t>lần</a:t>
                </a:r>
                <a:r>
                  <a:rPr lang="en-US" kern="100" dirty="0">
                    <a:ea typeface="Times New Roman" panose="02020603050405020304" pitchFamily="18" charset="0"/>
                  </a:rPr>
                  <a:t> </a:t>
                </a:r>
                <a:r>
                  <a:rPr lang="en-US" kern="100" dirty="0" err="1">
                    <a:ea typeface="Times New Roman" panose="02020603050405020304" pitchFamily="18" charset="0"/>
                  </a:rPr>
                  <a:t>lượt</a:t>
                </a:r>
                <a:r>
                  <a:rPr lang="en-US" kern="100" dirty="0">
                    <a:ea typeface="Times New Roman" panose="02020603050405020304" pitchFamily="18" charset="0"/>
                  </a:rPr>
                  <a:t> </a:t>
                </a:r>
                <a:r>
                  <a:rPr lang="en-US" kern="100" dirty="0" err="1">
                    <a:ea typeface="Times New Roman" panose="02020603050405020304" pitchFamily="18" charset="0"/>
                  </a:rPr>
                  <a:t>bằng</a:t>
                </a:r>
                <a:r>
                  <a:rPr lang="en-US" kern="100" dirty="0">
                    <a:ea typeface="Times New Roman" panose="02020603050405020304" pitchFamily="18" charset="0"/>
                  </a:rPr>
                  <a:t> </a:t>
                </a:r>
                <a14:m>
                  <m:oMath xmlns:m="http://schemas.openxmlformats.org/officeDocument/2006/math">
                    <m:r>
                      <a:rPr lang="en-US" i="1" kern="100">
                        <a:latin typeface="Cambria Math" panose="02040503050406030204" pitchFamily="18" charset="0"/>
                        <a:ea typeface="Times New Roman" panose="02020603050405020304" pitchFamily="18" charset="0"/>
                      </a:rPr>
                      <m:t>700</m:t>
                    </m:r>
                  </m:oMath>
                </a14:m>
                <a:r>
                  <a:rPr lang="en-US" kern="100" dirty="0">
                    <a:ea typeface="Times New Roman" panose="02020603050405020304" pitchFamily="18" charset="0"/>
                  </a:rPr>
                  <a:t> </a:t>
                </a:r>
                <a:r>
                  <a:rPr lang="en-US" kern="100" dirty="0" err="1">
                    <a:ea typeface="Times New Roman" panose="02020603050405020304" pitchFamily="18" charset="0"/>
                  </a:rPr>
                  <a:t>và</a:t>
                </a:r>
                <a:r>
                  <a:rPr lang="en-US" kern="100" dirty="0">
                    <a:ea typeface="Times New Roman" panose="02020603050405020304" pitchFamily="18" charset="0"/>
                  </a:rPr>
                  <a:t> </a:t>
                </a:r>
                <a14:m>
                  <m:oMath xmlns:m="http://schemas.openxmlformats.org/officeDocument/2006/math">
                    <m:r>
                      <a:rPr lang="en-US" i="1" kern="100">
                        <a:latin typeface="Cambria Math" panose="02040503050406030204" pitchFamily="18" charset="0"/>
                        <a:ea typeface="Times New Roman" panose="02020603050405020304" pitchFamily="18" charset="0"/>
                      </a:rPr>
                      <m:t>250</m:t>
                    </m:r>
                    <m:r>
                      <a:rPr lang="en-US" i="1" kern="100">
                        <a:latin typeface="Cambria Math" panose="02040503050406030204" pitchFamily="18" charset="0"/>
                        <a:ea typeface="Times New Roman" panose="02020603050405020304" pitchFamily="18" charset="0"/>
                      </a:rPr>
                      <m:t> </m:t>
                    </m:r>
                    <m:r>
                      <a:rPr lang="en-US" i="1" kern="100">
                        <a:latin typeface="Cambria Math" panose="02040503050406030204" pitchFamily="18" charset="0"/>
                        <a:ea typeface="Times New Roman" panose="02020603050405020304" pitchFamily="18" charset="0"/>
                      </a:rPr>
                      <m:t>𝑐</m:t>
                    </m:r>
                    <m:sSup>
                      <m:sSupPr>
                        <m:ctrlPr>
                          <a:rPr lang="en-US" i="1" kern="100">
                            <a:latin typeface="Cambria Math" panose="02040503050406030204" pitchFamily="18" charset="0"/>
                            <a:ea typeface="Times New Roman" panose="02020603050405020304" pitchFamily="18" charset="0"/>
                          </a:rPr>
                        </m:ctrlPr>
                      </m:sSupPr>
                      <m:e>
                        <m:r>
                          <a:rPr lang="en-US" i="1" kern="100">
                            <a:latin typeface="Cambria Math" panose="02040503050406030204" pitchFamily="18" charset="0"/>
                            <a:ea typeface="Times New Roman" panose="02020603050405020304" pitchFamily="18" charset="0"/>
                          </a:rPr>
                          <m:t>𝑚</m:t>
                        </m:r>
                      </m:e>
                      <m:sup>
                        <m:r>
                          <a:rPr lang="en-US" i="1" kern="100">
                            <a:latin typeface="Cambria Math" panose="02040503050406030204" pitchFamily="18" charset="0"/>
                            <a:ea typeface="Times New Roman" panose="02020603050405020304" pitchFamily="18" charset="0"/>
                          </a:rPr>
                          <m:t>2</m:t>
                        </m:r>
                      </m:sup>
                    </m:sSup>
                    <m:r>
                      <a:rPr lang="en-US" i="1" kern="100">
                        <a:latin typeface="Cambria Math" panose="02040503050406030204" pitchFamily="18" charset="0"/>
                        <a:ea typeface="Times New Roman" panose="02020603050405020304" pitchFamily="18" charset="0"/>
                      </a:rPr>
                      <m:t>/</m:t>
                    </m:r>
                    <m:r>
                      <a:rPr lang="en-US" i="1" kern="100">
                        <a:latin typeface="Cambria Math" panose="02040503050406030204" pitchFamily="18" charset="0"/>
                        <a:ea typeface="Times New Roman" panose="02020603050405020304" pitchFamily="18" charset="0"/>
                      </a:rPr>
                      <m:t>𝑉</m:t>
                    </m:r>
                    <m:r>
                      <a:rPr lang="en-US" i="1" kern="100">
                        <a:latin typeface="Cambria Math" panose="02040503050406030204" pitchFamily="18" charset="0"/>
                        <a:ea typeface="Times New Roman" panose="02020603050405020304" pitchFamily="18" charset="0"/>
                      </a:rPr>
                      <m:t>⋅</m:t>
                    </m:r>
                    <m:r>
                      <a:rPr lang="en-US" i="1" kern="100">
                        <a:latin typeface="Cambria Math" panose="02040503050406030204" pitchFamily="18" charset="0"/>
                        <a:ea typeface="Times New Roman" panose="02020603050405020304" pitchFamily="18" charset="0"/>
                      </a:rPr>
                      <m:t>𝑠</m:t>
                    </m:r>
                  </m:oMath>
                </a14:m>
                <a:r>
                  <a:rPr lang="en-US" kern="100" dirty="0">
                    <a:ea typeface="Times New Roman" panose="02020603050405020304" pitchFamily="18" charset="0"/>
                  </a:rPr>
                  <a:t>.</a:t>
                </a:r>
                <a:endParaRPr lang="en-US" kern="100" dirty="0">
                  <a:ea typeface="Aptos" panose="020B0004020202020204" pitchFamily="34" charset="0"/>
                </a:endParaRPr>
              </a:p>
              <a:p>
                <a:pPr marL="0" indent="0">
                  <a:lnSpc>
                    <a:spcPct val="115000"/>
                  </a:lnSpc>
                  <a:spcBef>
                    <a:spcPts val="300"/>
                  </a:spcBef>
                  <a:spcAft>
                    <a:spcPts val="300"/>
                  </a:spcAft>
                  <a:buNone/>
                  <a:tabLst>
                    <a:tab pos="540385" algn="l"/>
                  </a:tabLst>
                </a:pPr>
                <a:r>
                  <a:rPr lang="en-US" kern="100" dirty="0">
                    <a:ea typeface="Aptos" panose="020B0004020202020204" pitchFamily="34" charset="0"/>
                  </a:rPr>
                  <a:t>(a) </a:t>
                </a:r>
                <a:r>
                  <a:rPr lang="en-US" kern="100" dirty="0" err="1">
                    <a:ea typeface="Aptos" panose="020B0004020202020204" pitchFamily="34" charset="0"/>
                  </a:rPr>
                  <a:t>Hãy</a:t>
                </a:r>
                <a:r>
                  <a:rPr lang="en-US" kern="100" dirty="0">
                    <a:ea typeface="Aptos" panose="020B0004020202020204" pitchFamily="34" charset="0"/>
                  </a:rPr>
                  <a:t> </a:t>
                </a:r>
                <a:r>
                  <a:rPr lang="en-US" kern="100" dirty="0" err="1">
                    <a:ea typeface="Aptos" panose="020B0004020202020204" pitchFamily="34" charset="0"/>
                  </a:rPr>
                  <a:t>tính</a:t>
                </a:r>
                <a:r>
                  <a:rPr lang="en-US" kern="100" dirty="0">
                    <a:ea typeface="Aptos" panose="020B0004020202020204" pitchFamily="34" charset="0"/>
                  </a:rPr>
                  <a:t> </a:t>
                </a:r>
                <a:r>
                  <a:rPr lang="en-US" kern="100" dirty="0" err="1">
                    <a:ea typeface="Aptos" panose="020B0004020202020204" pitchFamily="34" charset="0"/>
                  </a:rPr>
                  <a:t>vận</a:t>
                </a:r>
                <a:r>
                  <a:rPr lang="en-US" kern="100" dirty="0">
                    <a:ea typeface="Aptos" panose="020B0004020202020204" pitchFamily="34" charset="0"/>
                  </a:rPr>
                  <a:t> </a:t>
                </a:r>
                <a:r>
                  <a:rPr lang="en-US" kern="100" dirty="0" err="1">
                    <a:ea typeface="Aptos" panose="020B0004020202020204" pitchFamily="34" charset="0"/>
                  </a:rPr>
                  <a:t>tốc</a:t>
                </a:r>
                <a:r>
                  <a:rPr lang="en-US" kern="100" dirty="0">
                    <a:ea typeface="Aptos" panose="020B0004020202020204" pitchFamily="34" charset="0"/>
                  </a:rPr>
                  <a:t> </a:t>
                </a:r>
                <a:r>
                  <a:rPr lang="en-US" kern="100" dirty="0" err="1">
                    <a:ea typeface="Aptos" panose="020B0004020202020204" pitchFamily="34" charset="0"/>
                  </a:rPr>
                  <a:t>trôi</a:t>
                </a:r>
                <a:r>
                  <a:rPr lang="en-US" kern="100" dirty="0">
                    <a:ea typeface="Aptos" panose="020B0004020202020204" pitchFamily="34" charset="0"/>
                  </a:rPr>
                  <a:t> </a:t>
                </a:r>
                <a:r>
                  <a:rPr lang="en-US" kern="100" dirty="0" err="1">
                    <a:ea typeface="Aptos" panose="020B0004020202020204" pitchFamily="34" charset="0"/>
                  </a:rPr>
                  <a:t>của</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và</a:t>
                </a:r>
                <a:r>
                  <a:rPr lang="en-US" kern="100" dirty="0">
                    <a:ea typeface="Aptos" panose="020B0004020202020204" pitchFamily="34" charset="0"/>
                  </a:rPr>
                  <a:t> </a:t>
                </a:r>
                <a:r>
                  <a:rPr lang="en-US" kern="100" dirty="0" err="1">
                    <a:ea typeface="Aptos" panose="020B0004020202020204" pitchFamily="34" charset="0"/>
                  </a:rPr>
                  <a:t>lỗ</a:t>
                </a:r>
                <a:r>
                  <a:rPr lang="en-US" kern="100" dirty="0">
                    <a:ea typeface="Aptos" panose="020B0004020202020204" pitchFamily="34" charset="0"/>
                  </a:rPr>
                  <a:t> </a:t>
                </a:r>
                <a:r>
                  <a:rPr lang="en-US" kern="100" dirty="0" err="1">
                    <a:ea typeface="Aptos" panose="020B0004020202020204" pitchFamily="34" charset="0"/>
                  </a:rPr>
                  <a:t>trống</a:t>
                </a:r>
                <a:r>
                  <a:rPr lang="en-US" kern="100" dirty="0">
                    <a:ea typeface="Aptos" panose="020B0004020202020204" pitchFamily="34" charset="0"/>
                  </a:rPr>
                  <a:t>.</a:t>
                </a:r>
              </a:p>
              <a:p>
                <a:pPr marL="0" indent="0">
                  <a:buNone/>
                </a:pPr>
                <a:r>
                  <a:rPr lang="en-US" dirty="0">
                    <a:ea typeface="Aptos" panose="020B0004020202020204" pitchFamily="34" charset="0"/>
                  </a:rPr>
                  <a:t>(b) Cho </a:t>
                </a:r>
                <a14:m>
                  <m:oMath xmlns:m="http://schemas.openxmlformats.org/officeDocument/2006/math">
                    <m:r>
                      <a:rPr lang="en-US" i="1">
                        <a:latin typeface="Cambria Math" panose="02040503050406030204" pitchFamily="18" charset="0"/>
                        <a:ea typeface="Aptos" panose="020B0004020202020204" pitchFamily="34" charset="0"/>
                      </a:rPr>
                      <m:t>𝑛</m:t>
                    </m:r>
                    <m:r>
                      <a:rPr lang="en-US" i="1">
                        <a:latin typeface="Cambria Math" panose="02040503050406030204" pitchFamily="18" charset="0"/>
                        <a:ea typeface="Aptos" panose="020B0004020202020204" pitchFamily="34" charset="0"/>
                      </a:rPr>
                      <m:t>=</m:t>
                    </m:r>
                    <m:sSup>
                      <m:sSupPr>
                        <m:ctrlPr>
                          <a:rPr lang="en-US" i="1">
                            <a:latin typeface="Cambria Math" panose="02040503050406030204" pitchFamily="18" charset="0"/>
                          </a:rPr>
                        </m:ctrlPr>
                      </m:sSupPr>
                      <m:e>
                        <m:r>
                          <a:rPr lang="en-US" i="1">
                            <a:latin typeface="Cambria Math" panose="02040503050406030204" pitchFamily="18" charset="0"/>
                            <a:ea typeface="Aptos" panose="020B0004020202020204" pitchFamily="34" charset="0"/>
                          </a:rPr>
                          <m:t>10</m:t>
                        </m:r>
                      </m:e>
                      <m:sup>
                        <m:r>
                          <a:rPr lang="en-US" i="1">
                            <a:latin typeface="Cambria Math" panose="02040503050406030204" pitchFamily="18" charset="0"/>
                            <a:ea typeface="Aptos" panose="020B0004020202020204" pitchFamily="34" charset="0"/>
                          </a:rPr>
                          <m:t>7</m:t>
                        </m:r>
                      </m:sup>
                    </m:sSup>
                    <m:r>
                      <a:rPr lang="en-US" i="1">
                        <a:latin typeface="Cambria Math" panose="02040503050406030204" pitchFamily="18" charset="0"/>
                        <a:ea typeface="Aptos" panose="020B0004020202020204" pitchFamily="34" charset="0"/>
                      </a:rPr>
                      <m:t> </m:t>
                    </m:r>
                    <m:r>
                      <a:rPr lang="en-US" i="1">
                        <a:latin typeface="Cambria Math" panose="02040503050406030204" pitchFamily="18" charset="0"/>
                        <a:ea typeface="Aptos" panose="020B0004020202020204" pitchFamily="34" charset="0"/>
                      </a:rPr>
                      <m:t>𝑐</m:t>
                    </m:r>
                    <m:sSup>
                      <m:sSupPr>
                        <m:ctrlPr>
                          <a:rPr lang="en-US" i="1">
                            <a:latin typeface="Cambria Math" panose="02040503050406030204" pitchFamily="18" charset="0"/>
                          </a:rPr>
                        </m:ctrlPr>
                      </m:sSupPr>
                      <m:e>
                        <m:r>
                          <a:rPr lang="en-US" i="1">
                            <a:latin typeface="Cambria Math" panose="02040503050406030204" pitchFamily="18" charset="0"/>
                            <a:ea typeface="Aptos" panose="020B0004020202020204" pitchFamily="34" charset="0"/>
                          </a:rPr>
                          <m:t>𝑚</m:t>
                        </m:r>
                      </m:e>
                      <m:sup>
                        <m:r>
                          <a:rPr lang="en-US" i="1">
                            <a:latin typeface="Cambria Math" panose="02040503050406030204" pitchFamily="18" charset="0"/>
                            <a:ea typeface="Aptos" panose="020B0004020202020204" pitchFamily="34" charset="0"/>
                          </a:rPr>
                          <m:t>−</m:t>
                        </m:r>
                        <m:r>
                          <a:rPr lang="en-US" i="1">
                            <a:latin typeface="Cambria Math" panose="02040503050406030204" pitchFamily="18" charset="0"/>
                            <a:ea typeface="Aptos" panose="020B0004020202020204" pitchFamily="34" charset="0"/>
                          </a:rPr>
                          <m:t>3</m:t>
                        </m:r>
                      </m:sup>
                    </m:sSup>
                  </m:oMath>
                </a14:m>
                <a:r>
                  <a:rPr lang="en-US" dirty="0">
                    <a:ea typeface="Times New Roman" panose="02020603050405020304" pitchFamily="18" charset="0"/>
                  </a:rPr>
                  <a:t> </a:t>
                </a:r>
                <a:r>
                  <a:rPr lang="en-US" dirty="0" err="1">
                    <a:ea typeface="Times New Roman" panose="02020603050405020304" pitchFamily="18" charset="0"/>
                  </a:rPr>
                  <a:t>và</a:t>
                </a:r>
                <a:r>
                  <a:rPr lang="en-US" dirty="0">
                    <a:ea typeface="Times New Roman" panose="02020603050405020304" pitchFamily="18" charset="0"/>
                  </a:rPr>
                  <a:t> </a:t>
                </a:r>
                <a14:m>
                  <m:oMath xmlns:m="http://schemas.openxmlformats.org/officeDocument/2006/math">
                    <m:r>
                      <a:rPr lang="en-US" i="1">
                        <a:latin typeface="Cambria Math" panose="02040503050406030204" pitchFamily="18" charset="0"/>
                        <a:ea typeface="Times New Roman" panose="02020603050405020304" pitchFamily="18" charset="0"/>
                      </a:rPr>
                      <m:t>𝑝</m:t>
                    </m:r>
                    <m:r>
                      <a:rPr lang="en-US" i="1">
                        <a:latin typeface="Cambria Math" panose="02040503050406030204" pitchFamily="18" charset="0"/>
                        <a:ea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rPr>
                          <m:t>10</m:t>
                        </m:r>
                      </m:e>
                      <m:sup>
                        <m:r>
                          <a:rPr lang="en-US" i="1">
                            <a:latin typeface="Cambria Math" panose="02040503050406030204" pitchFamily="18" charset="0"/>
                            <a:ea typeface="Times New Roman" panose="02020603050405020304" pitchFamily="18" charset="0"/>
                          </a:rPr>
                          <m:t>3</m:t>
                        </m:r>
                      </m:sup>
                    </m:sSup>
                    <m:r>
                      <a:rPr lang="en-US" i="1">
                        <a:latin typeface="Cambria Math" panose="02040503050406030204" pitchFamily="18" charset="0"/>
                        <a:ea typeface="Times New Roman" panose="02020603050405020304" pitchFamily="18" charset="0"/>
                      </a:rPr>
                      <m:t> </m:t>
                    </m:r>
                    <m:r>
                      <a:rPr lang="en-US" i="1">
                        <a:latin typeface="Cambria Math" panose="02040503050406030204" pitchFamily="18" charset="0"/>
                        <a:ea typeface="Times New Roman" panose="02020603050405020304" pitchFamily="18" charset="0"/>
                      </a:rPr>
                      <m:t>𝑐</m:t>
                    </m:r>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rPr>
                          <m:t>𝑚</m:t>
                        </m:r>
                      </m:e>
                      <m:sup>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3</m:t>
                        </m:r>
                      </m:sup>
                    </m:sSup>
                  </m:oMath>
                </a14:m>
                <a:r>
                  <a:rPr lang="en-US" dirty="0">
                    <a:ea typeface="Times New Roman" panose="02020603050405020304" pitchFamily="18" charset="0"/>
                  </a:rPr>
                  <a:t>. </a:t>
                </a:r>
                <a:r>
                  <a:rPr lang="en-US" dirty="0" err="1">
                    <a:ea typeface="Times New Roman" panose="02020603050405020304" pitchFamily="18" charset="0"/>
                  </a:rPr>
                  <a:t>Hãy</a:t>
                </a:r>
                <a:r>
                  <a:rPr lang="en-US" dirty="0">
                    <a:ea typeface="Times New Roman" panose="02020603050405020304" pitchFamily="18" charset="0"/>
                  </a:rPr>
                  <a:t> </a:t>
                </a:r>
                <a:r>
                  <a:rPr lang="en-US" dirty="0" err="1">
                    <a:ea typeface="Times New Roman" panose="02020603050405020304" pitchFamily="18" charset="0"/>
                  </a:rPr>
                  <a:t>tính</a:t>
                </a:r>
                <a:r>
                  <a:rPr lang="en-US" dirty="0">
                    <a:ea typeface="Times New Roman" panose="02020603050405020304" pitchFamily="18" charset="0"/>
                  </a:rPr>
                  <a:t> </a:t>
                </a:r>
                <a:r>
                  <a:rPr lang="en-US" dirty="0" err="1">
                    <a:ea typeface="Times New Roman" panose="02020603050405020304" pitchFamily="18" charset="0"/>
                  </a:rPr>
                  <a:t>mật</a:t>
                </a:r>
                <a:r>
                  <a:rPr lang="en-US" dirty="0">
                    <a:ea typeface="Times New Roman" panose="02020603050405020304" pitchFamily="18" charset="0"/>
                  </a:rPr>
                  <a:t> </a:t>
                </a:r>
                <a:r>
                  <a:rPr lang="en-US" dirty="0" err="1">
                    <a:ea typeface="Times New Roman" panose="02020603050405020304" pitchFamily="18" charset="0"/>
                  </a:rPr>
                  <a:t>độ</a:t>
                </a:r>
                <a:r>
                  <a:rPr lang="en-US" dirty="0">
                    <a:ea typeface="Times New Roman" panose="02020603050405020304" pitchFamily="18" charset="0"/>
                  </a:rPr>
                  <a:t> </a:t>
                </a:r>
                <a:r>
                  <a:rPr lang="en-US" dirty="0" err="1">
                    <a:ea typeface="Times New Roman" panose="02020603050405020304" pitchFamily="18" charset="0"/>
                  </a:rPr>
                  <a:t>dòng</a:t>
                </a:r>
                <a:r>
                  <a:rPr lang="en-US" dirty="0">
                    <a:ea typeface="Times New Roman" panose="02020603050405020304" pitchFamily="18" charset="0"/>
                  </a:rPr>
                  <a:t> </a:t>
                </a:r>
                <a:r>
                  <a:rPr lang="en-US" dirty="0" err="1">
                    <a:ea typeface="Times New Roman" panose="02020603050405020304" pitchFamily="18" charset="0"/>
                  </a:rPr>
                  <a:t>điện</a:t>
                </a:r>
                <a:r>
                  <a:rPr lang="en-US" dirty="0">
                    <a:ea typeface="Times New Roman" panose="02020603050405020304" pitchFamily="18" charset="0"/>
                  </a:rPr>
                  <a:t> </a:t>
                </a:r>
                <a:r>
                  <a:rPr lang="en-US" dirty="0" err="1">
                    <a:ea typeface="Times New Roman" panose="02020603050405020304" pitchFamily="18" charset="0"/>
                  </a:rPr>
                  <a:t>trôi</a:t>
                </a:r>
                <a:r>
                  <a:rPr lang="en-US" dirty="0">
                    <a:ea typeface="Times New Roman" panose="02020603050405020304" pitchFamily="18" charset="0"/>
                  </a:rPr>
                  <a:t> </a:t>
                </a:r>
                <a:r>
                  <a:rPr lang="en-US" dirty="0" err="1">
                    <a:ea typeface="Times New Roman" panose="02020603050405020304" pitchFamily="18" charset="0"/>
                  </a:rPr>
                  <a:t>của</a:t>
                </a:r>
                <a:r>
                  <a:rPr lang="en-US" dirty="0">
                    <a:ea typeface="Times New Roman" panose="02020603050405020304" pitchFamily="18" charset="0"/>
                  </a:rPr>
                  <a:t> </a:t>
                </a:r>
                <a:r>
                  <a:rPr lang="en-US" dirty="0" err="1">
                    <a:ea typeface="Times New Roman" panose="02020603050405020304" pitchFamily="18" charset="0"/>
                  </a:rPr>
                  <a:t>điện</a:t>
                </a:r>
                <a:r>
                  <a:rPr lang="en-US" dirty="0">
                    <a:ea typeface="Times New Roman" panose="02020603050405020304" pitchFamily="18" charset="0"/>
                  </a:rPr>
                  <a:t> </a:t>
                </a:r>
                <a:r>
                  <a:rPr lang="en-US" dirty="0" err="1">
                    <a:ea typeface="Times New Roman" panose="02020603050405020304" pitchFamily="18" charset="0"/>
                  </a:rPr>
                  <a:t>tử</a:t>
                </a:r>
                <a:r>
                  <a:rPr lang="en-US" dirty="0">
                    <a:ea typeface="Times New Roman" panose="02020603050405020304" pitchFamily="18" charset="0"/>
                  </a:rPr>
                  <a:t> </a:t>
                </a:r>
                <a:r>
                  <a:rPr lang="en-US" dirty="0" err="1">
                    <a:ea typeface="Times New Roman" panose="02020603050405020304" pitchFamily="18" charset="0"/>
                  </a:rPr>
                  <a:t>và</a:t>
                </a:r>
                <a:r>
                  <a:rPr lang="en-US" dirty="0">
                    <a:ea typeface="Times New Roman" panose="02020603050405020304" pitchFamily="18" charset="0"/>
                  </a:rPr>
                  <a:t> </a:t>
                </a:r>
                <a:r>
                  <a:rPr lang="en-US" dirty="0" err="1">
                    <a:ea typeface="Times New Roman" panose="02020603050405020304" pitchFamily="18" charset="0"/>
                  </a:rPr>
                  <a:t>lỗ</a:t>
                </a:r>
                <a:r>
                  <a:rPr lang="en-US" dirty="0">
                    <a:ea typeface="Times New Roman" panose="02020603050405020304" pitchFamily="18" charset="0"/>
                  </a:rPr>
                  <a:t> </a:t>
                </a:r>
                <a:r>
                  <a:rPr lang="en-US" dirty="0" err="1">
                    <a:ea typeface="Times New Roman" panose="02020603050405020304" pitchFamily="18" charset="0"/>
                  </a:rPr>
                  <a:t>trống</a:t>
                </a:r>
                <a:r>
                  <a:rPr lang="en-US" dirty="0">
                    <a:ea typeface="Times New Roman" panose="02020603050405020304" pitchFamily="18" charset="0"/>
                  </a:rPr>
                  <a:t>.</a:t>
                </a:r>
                <a:endParaRPr lang="en-US" dirty="0"/>
              </a:p>
            </p:txBody>
          </p:sp>
        </mc:Choice>
        <mc:Fallback xmlns="">
          <p:sp>
            <p:nvSpPr>
              <p:cNvPr id="3" name="Content Placeholder 2">
                <a:extLst>
                  <a:ext uri="{FF2B5EF4-FFF2-40B4-BE49-F238E27FC236}">
                    <a16:creationId xmlns:a16="http://schemas.microsoft.com/office/drawing/2014/main" id="{90AB1F59-B137-4CF1-2A79-DC7972A2AC88}"/>
                  </a:ext>
                </a:extLst>
              </p:cNvPr>
              <p:cNvSpPr>
                <a:spLocks noGrp="1" noRot="1" noChangeAspect="1" noMove="1" noResize="1" noEditPoints="1" noAdjustHandles="1" noChangeArrowheads="1" noChangeShapeType="1" noTextEdit="1"/>
              </p:cNvSpPr>
              <p:nvPr>
                <p:ph idx="1"/>
              </p:nvPr>
            </p:nvSpPr>
            <p:spPr>
              <a:xfrm>
                <a:off x="838200" y="490194"/>
                <a:ext cx="10515600" cy="5686769"/>
              </a:xfrm>
              <a:blipFill>
                <a:blip r:embed="rId2"/>
                <a:stretch>
                  <a:fillRect l="-1217" t="-1822" r="-2087"/>
                </a:stretch>
              </a:blipFill>
            </p:spPr>
            <p:txBody>
              <a:bodyPr/>
              <a:lstStyle/>
              <a:p>
                <a:r>
                  <a:rPr lang="en-US">
                    <a:noFill/>
                  </a:rPr>
                  <a:t> </a:t>
                </a:r>
              </a:p>
            </p:txBody>
          </p:sp>
        </mc:Fallback>
      </mc:AlternateContent>
    </p:spTree>
    <p:extLst>
      <p:ext uri="{BB962C8B-B14F-4D97-AF65-F5344CB8AC3E}">
        <p14:creationId xmlns:p14="http://schemas.microsoft.com/office/powerpoint/2010/main" val="1159848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630DE-8D97-81C7-5831-C4E0FA1957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465B4C-AB6B-96BD-9438-49309C153FF9}"/>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b="1" cap="small"/>
              <a:t>Giải:</a:t>
            </a:r>
          </a:p>
          <a:p>
            <a:pPr marL="0" indent="0">
              <a:lnSpc>
                <a:spcPct val="115000"/>
              </a:lnSpc>
              <a:spcBef>
                <a:spcPts val="300"/>
              </a:spcBef>
              <a:spcAft>
                <a:spcPts val="300"/>
              </a:spcAft>
              <a:buNone/>
            </a:pPr>
            <a:endParaRPr lang="en-US" kern="100" cap="small">
              <a:ea typeface="Aptos" panose="020B0004020202020204" pitchFamily="34" charset="0"/>
            </a:endParaRPr>
          </a:p>
        </p:txBody>
      </p:sp>
    </p:spTree>
    <p:extLst>
      <p:ext uri="{BB962C8B-B14F-4D97-AF65-F5344CB8AC3E}">
        <p14:creationId xmlns:p14="http://schemas.microsoft.com/office/powerpoint/2010/main" val="3329193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9BC50-5A00-D309-EBD8-B26F10E2405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36495-D854-5F2A-856E-1336D9D36F39}"/>
                  </a:ext>
                </a:extLst>
              </p:cNvPr>
              <p:cNvSpPr>
                <a:spLocks noGrp="1"/>
              </p:cNvSpPr>
              <p:nvPr>
                <p:ph idx="1"/>
              </p:nvPr>
            </p:nvSpPr>
            <p:spPr>
              <a:xfrm>
                <a:off x="457200" y="193977"/>
                <a:ext cx="10521099" cy="6221690"/>
              </a:xfrm>
            </p:spPr>
            <p:txBody>
              <a:bodyPr>
                <a:normAutofit/>
              </a:bodyPr>
              <a:lstStyle/>
              <a:p>
                <a:pPr marL="0" indent="0">
                  <a:lnSpc>
                    <a:spcPct val="115000"/>
                  </a:lnSpc>
                  <a:spcBef>
                    <a:spcPts val="300"/>
                  </a:spcBef>
                  <a:spcAft>
                    <a:spcPts val="300"/>
                  </a:spcAft>
                  <a:buNone/>
                </a:pPr>
                <a:r>
                  <a:rPr lang="en-US" b="1" cap="small"/>
                  <a:t>Ví dụ:</a:t>
                </a:r>
              </a:p>
              <a:p>
                <a:pPr indent="0" algn="just">
                  <a:lnSpc>
                    <a:spcPct val="115000"/>
                  </a:lnSpc>
                  <a:spcBef>
                    <a:spcPts val="300"/>
                  </a:spcBef>
                  <a:spcAft>
                    <a:spcPts val="300"/>
                  </a:spcAft>
                  <a:buNone/>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Xét một mẫu bán dẫn silicon đồng nhất, được pha tạp loại n, với chiều dài </a:t>
                </a:r>
                <a14:m>
                  <m:oMath xmlns:m="http://schemas.openxmlformats.org/officeDocument/2006/math">
                    <m:r>
                      <a:rPr lang="en-US" sz="2800" i="1" kern="100">
                        <a:effectLst/>
                        <a:latin typeface="Cambria Math" panose="02040503050406030204" pitchFamily="18" charset="0"/>
                        <a:ea typeface="Aptos" panose="020B0004020202020204" pitchFamily="34" charset="0"/>
                        <a:cs typeface="Times New Roman" panose="02020603050405020304" pitchFamily="18" charset="0"/>
                      </a:rPr>
                      <m:t>1</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𝜇</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𝑚</m:t>
                    </m:r>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 và được đặt vào một điện áp </a:t>
                </a:r>
                <a14:m>
                  <m:oMath xmlns:m="http://schemas.openxmlformats.org/officeDocument/2006/math">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𝑉</m:t>
                    </m:r>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 Hãy tính vận tốc trôi của điện tử trong mẫu bán dẫn.</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Bef>
                    <a:spcPts val="300"/>
                  </a:spcBef>
                  <a:spcAft>
                    <a:spcPts val="300"/>
                  </a:spcAft>
                  <a:buNone/>
                </a:pPr>
                <a:endParaRPr lang="en-US" kern="100" cap="small">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28E36495-D854-5F2A-856E-1336D9D36F39}"/>
                  </a:ext>
                </a:extLst>
              </p:cNvPr>
              <p:cNvSpPr>
                <a:spLocks noGrp="1" noRot="1" noChangeAspect="1" noMove="1" noResize="1" noEditPoints="1" noAdjustHandles="1" noChangeArrowheads="1" noChangeShapeType="1" noTextEdit="1"/>
              </p:cNvSpPr>
              <p:nvPr>
                <p:ph idx="1"/>
              </p:nvPr>
            </p:nvSpPr>
            <p:spPr>
              <a:xfrm>
                <a:off x="457200" y="193977"/>
                <a:ext cx="10521099" cy="6221690"/>
              </a:xfrm>
              <a:blipFill>
                <a:blip r:embed="rId2"/>
                <a:stretch>
                  <a:fillRect l="-1159" t="-686" r="-1159"/>
                </a:stretch>
              </a:blipFill>
            </p:spPr>
            <p:txBody>
              <a:bodyPr/>
              <a:lstStyle/>
              <a:p>
                <a:r>
                  <a:rPr lang="en-US">
                    <a:noFill/>
                  </a:rPr>
                  <a:t> </a:t>
                </a:r>
              </a:p>
            </p:txBody>
          </p:sp>
        </mc:Fallback>
      </mc:AlternateContent>
    </p:spTree>
    <p:extLst>
      <p:ext uri="{BB962C8B-B14F-4D97-AF65-F5344CB8AC3E}">
        <p14:creationId xmlns:p14="http://schemas.microsoft.com/office/powerpoint/2010/main" val="1630167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DE0E9C-6ED3-68A9-0971-F951D49A220C}"/>
              </a:ext>
            </a:extLst>
          </p:cNvPr>
          <p:cNvSpPr>
            <a:spLocks noGrp="1"/>
          </p:cNvSpPr>
          <p:nvPr>
            <p:ph idx="1"/>
          </p:nvPr>
        </p:nvSpPr>
        <p:spPr>
          <a:xfrm>
            <a:off x="838200" y="546755"/>
            <a:ext cx="10515600" cy="5630208"/>
          </a:xfrm>
        </p:spPr>
        <p:txBody>
          <a:bodyPr/>
          <a:lstStyle/>
          <a:p>
            <a:r>
              <a:rPr lang="vi-VN" dirty="0"/>
              <a:t>Tính chất về điện của vật liệu bán dẫn rất nhạy với các tạp chất được</a:t>
            </a:r>
            <a:r>
              <a:rPr lang="en-US" dirty="0"/>
              <a:t> </a:t>
            </a:r>
            <a:r>
              <a:rPr lang="vi-VN" dirty="0"/>
              <a:t>pha vào.</a:t>
            </a:r>
          </a:p>
          <a:p>
            <a:r>
              <a:rPr lang="vi-VN" dirty="0"/>
              <a:t>Vật liệu bán dẫn được chia thành 2 loại:</a:t>
            </a:r>
          </a:p>
          <a:p>
            <a:pPr marL="519113">
              <a:buFontTx/>
              <a:buChar char="-"/>
            </a:pPr>
            <a:r>
              <a:rPr lang="vi-VN" b="1" dirty="0"/>
              <a:t>Bán dẫn thuần</a:t>
            </a:r>
            <a:r>
              <a:rPr lang="en-US" dirty="0"/>
              <a:t>:</a:t>
            </a:r>
            <a:r>
              <a:rPr lang="vi-VN" dirty="0"/>
              <a:t> vật liệu bán dẫn thuần khiết, không có tạp chất (hoặc với </a:t>
            </a:r>
            <a:r>
              <a:rPr lang="en-US" dirty="0" err="1"/>
              <a:t>mật</a:t>
            </a:r>
            <a:r>
              <a:rPr lang="vi-VN" dirty="0"/>
              <a:t> độ rất thấp)</a:t>
            </a:r>
            <a:r>
              <a:rPr lang="en-US" dirty="0"/>
              <a:t>.</a:t>
            </a:r>
          </a:p>
          <a:p>
            <a:pPr marL="519113">
              <a:buFontTx/>
              <a:buChar char="-"/>
            </a:pPr>
            <a:r>
              <a:rPr lang="vi-VN" b="1" dirty="0"/>
              <a:t>Bán dẫn pha tạp</a:t>
            </a:r>
            <a:r>
              <a:rPr lang="en-US" dirty="0"/>
              <a:t>:</a:t>
            </a:r>
            <a:r>
              <a:rPr lang="vi-VN" dirty="0"/>
              <a:t> được tạo thành khi đưa các tạp chất vào bán dẫn thuần và tính chất của nó được quy định bởi tạp chất.</a:t>
            </a:r>
          </a:p>
          <a:p>
            <a:endParaRPr lang="en-US" dirty="0"/>
          </a:p>
        </p:txBody>
      </p:sp>
    </p:spTree>
    <p:extLst>
      <p:ext uri="{BB962C8B-B14F-4D97-AF65-F5344CB8AC3E}">
        <p14:creationId xmlns:p14="http://schemas.microsoft.com/office/powerpoint/2010/main" val="330457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164A1-69FF-B3B1-FEA8-DF469254FA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69FE8E-C0D4-A23F-A243-6B08683E0E7B}"/>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b="1" cap="small"/>
              <a:t>Bài tập:</a:t>
            </a:r>
          </a:p>
          <a:p>
            <a:pPr indent="0" algn="just">
              <a:lnSpc>
                <a:spcPct val="115000"/>
              </a:lnSpc>
              <a:spcBef>
                <a:spcPts val="300"/>
              </a:spcBef>
              <a:spcAft>
                <a:spcPts val="300"/>
              </a:spcAft>
              <a:buNone/>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Hãy làm lại ví dụ trên </a:t>
            </a:r>
            <a:r>
              <a:rPr lang="en-US" kern="100">
                <a:ea typeface="Times New Roman" panose="02020603050405020304" pitchFamily="18" charset="0"/>
              </a:rPr>
              <a:t>đối </a:t>
            </a: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với:</a:t>
            </a:r>
          </a:p>
          <a:p>
            <a:pPr marL="742950" indent="-514350" algn="just">
              <a:lnSpc>
                <a:spcPct val="115000"/>
              </a:lnSpc>
              <a:spcBef>
                <a:spcPts val="300"/>
              </a:spcBef>
              <a:spcAft>
                <a:spcPts val="300"/>
              </a:spcAft>
              <a:buAutoNum type="alphaLcParenBoth"/>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chiều dài của mẫu bán dẫn giảm đi một nửa.</a:t>
            </a:r>
            <a:endParaRPr lang="en-US" kern="100">
              <a:highlight>
                <a:srgbClr val="FFFF00"/>
              </a:highlight>
              <a:ea typeface="Times New Roman" panose="02020603050405020304" pitchFamily="18" charset="0"/>
            </a:endParaRPr>
          </a:p>
          <a:p>
            <a:pPr marL="742950" indent="-514350">
              <a:lnSpc>
                <a:spcPct val="115000"/>
              </a:lnSpc>
              <a:spcBef>
                <a:spcPts val="300"/>
              </a:spcBef>
              <a:spcAft>
                <a:spcPts val="300"/>
              </a:spcAft>
              <a:buFont typeface="Arial" panose="020B0604020202020204" pitchFamily="34" charset="0"/>
              <a:buAutoNum type="alphaLcParenBoth"/>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chiều dài của mẫu bán dẫn và điện áp giảm đi một nửa.</a:t>
            </a:r>
            <a:r>
              <a:rPr lang="en-US" sz="2800" kern="10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indent="0" algn="just">
              <a:lnSpc>
                <a:spcPct val="115000"/>
              </a:lnSpc>
              <a:spcBef>
                <a:spcPts val="300"/>
              </a:spcBef>
              <a:spcAft>
                <a:spcPts val="300"/>
              </a:spcAft>
              <a:buNone/>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Bef>
                <a:spcPts val="300"/>
              </a:spcBef>
              <a:spcAft>
                <a:spcPts val="300"/>
              </a:spcAft>
              <a:buNone/>
            </a:pPr>
            <a:endParaRPr lang="en-US" kern="100" cap="small">
              <a:ea typeface="Aptos" panose="020B0004020202020204" pitchFamily="34" charset="0"/>
            </a:endParaRPr>
          </a:p>
        </p:txBody>
      </p:sp>
    </p:spTree>
    <p:extLst>
      <p:ext uri="{BB962C8B-B14F-4D97-AF65-F5344CB8AC3E}">
        <p14:creationId xmlns:p14="http://schemas.microsoft.com/office/powerpoint/2010/main" val="175323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01AE1-A2A1-52E5-C333-1BDEBC1D60F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A433E4-0C8E-A80C-C147-C851AD2F9232}"/>
                  </a:ext>
                </a:extLst>
              </p:cNvPr>
              <p:cNvSpPr>
                <a:spLocks noGrp="1"/>
              </p:cNvSpPr>
              <p:nvPr>
                <p:ph idx="1"/>
              </p:nvPr>
            </p:nvSpPr>
            <p:spPr>
              <a:xfrm>
                <a:off x="849923" y="558478"/>
                <a:ext cx="10521099" cy="6221690"/>
              </a:xfrm>
            </p:spPr>
            <p:txBody>
              <a:bodyPr>
                <a:normAutofit/>
              </a:bodyPr>
              <a:lstStyle/>
              <a:p>
                <a:pPr>
                  <a:lnSpc>
                    <a:spcPct val="115000"/>
                  </a:lnSpc>
                  <a:spcBef>
                    <a:spcPts val="300"/>
                  </a:spcBef>
                  <a:spcAft>
                    <a:spcPts val="300"/>
                  </a:spcAft>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hiểu</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vận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tốc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trôi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hạt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tải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giúp</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chúng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ta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dòng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bởi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trôi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nSpc>
                    <a:spcPct val="115000"/>
                  </a:lnSpc>
                  <a:spcBef>
                    <a:spcPts val="300"/>
                  </a:spcBef>
                  <a:spcAft>
                    <a:spcPts val="300"/>
                  </a:spcAft>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Chúng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ta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khái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niệm</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dòng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tức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vị</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vị</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Hay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nói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dòng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thị</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dòng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vị</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nSpc>
                    <a:spcPct val="115000"/>
                  </a:lnSpc>
                  <a:spcBef>
                    <a:spcPts val="300"/>
                  </a:spcBef>
                  <a:spcAft>
                    <a:spcPts val="300"/>
                  </a:spcAft>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dòng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bởi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0" indent="0" algn="just">
                  <a:lnSpc>
                    <a:spcPct val="115000"/>
                  </a:lnSpc>
                  <a:spcBef>
                    <a:spcPts val="300"/>
                  </a:spcBef>
                  <a:spcAft>
                    <a:spcPts val="300"/>
                  </a:spcAft>
                  <a:buNone/>
                </a:pPr>
                <a14:m>
                  <m:oMathPara xmlns:m="http://schemas.openxmlformats.org/officeDocument/2006/math">
                    <m:oMathParaPr>
                      <m:jc m:val="centerGroup"/>
                    </m:oMathParaPr>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𝐽</m:t>
                          </m:r>
                        </m:e>
                      </m:acc>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𝑄</m:t>
                      </m:r>
                      <m:acc>
                        <m:accPr>
                          <m:chr m:val="⃗"/>
                          <m:ctrlPr>
                            <a:rPr lang="en-US" i="1">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𝑣</m:t>
                          </m:r>
                        </m:e>
                      </m:acc>
                    </m:oMath>
                  </m:oMathPara>
                </a14:m>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gn="just">
                  <a:lnSpc>
                    <a:spcPct val="115000"/>
                  </a:lnSpc>
                  <a:spcBef>
                    <a:spcPts val="300"/>
                  </a:spcBef>
                  <a:spcAft>
                    <a:spcPts val="300"/>
                  </a:spcAft>
                  <a:buNone/>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acc>
                      <m:accPr>
                        <m:chr m:val="⃗"/>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acc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𝐽</m:t>
                        </m:r>
                      </m:e>
                    </m:acc>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dòng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𝐴</m:t>
                            </m:r>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𝑐</m:t>
                            </m:r>
                            <m:sSup>
                              <m:sSup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e>
                    </m:d>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𝑣</m:t>
                        </m:r>
                      </m:e>
                    </m:acc>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trôi</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hạt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tải</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𝑐𝑚</m:t>
                            </m:r>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𝑠</m:t>
                            </m:r>
                          </m:den>
                        </m:f>
                      </m:e>
                    </m:d>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𝑄</m:t>
                    </m:r>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hạt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tải</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𝐶</m:t>
                            </m:r>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𝑐</m:t>
                            </m:r>
                            <m:sSup>
                              <m:sSup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3</m:t>
                                </m:r>
                              </m:sup>
                            </m:sSup>
                          </m:den>
                        </m:f>
                      </m:e>
                    </m:d>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Bef>
                    <a:spcPts val="300"/>
                  </a:spcBef>
                  <a:spcAft>
                    <a:spcPts val="300"/>
                  </a:spcAft>
                  <a:buNone/>
                </a:pPr>
                <a:endParaRPr lang="en-US" kern="100" cap="small" dirty="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7AA433E4-0C8E-A80C-C147-C851AD2F9232}"/>
                  </a:ext>
                </a:extLst>
              </p:cNvPr>
              <p:cNvSpPr>
                <a:spLocks noGrp="1" noRot="1" noChangeAspect="1" noMove="1" noResize="1" noEditPoints="1" noAdjustHandles="1" noChangeArrowheads="1" noChangeShapeType="1" noTextEdit="1"/>
              </p:cNvSpPr>
              <p:nvPr>
                <p:ph idx="1"/>
              </p:nvPr>
            </p:nvSpPr>
            <p:spPr>
              <a:xfrm>
                <a:off x="849923" y="558478"/>
                <a:ext cx="10521099" cy="6221690"/>
              </a:xfrm>
              <a:blipFill>
                <a:blip r:embed="rId2"/>
                <a:stretch>
                  <a:fillRect l="-1159" t="-686" r="-1217"/>
                </a:stretch>
              </a:blipFill>
            </p:spPr>
            <p:txBody>
              <a:bodyPr/>
              <a:lstStyle/>
              <a:p>
                <a:r>
                  <a:rPr lang="en-US">
                    <a:noFill/>
                  </a:rPr>
                  <a:t> </a:t>
                </a:r>
              </a:p>
            </p:txBody>
          </p:sp>
        </mc:Fallback>
      </mc:AlternateContent>
    </p:spTree>
    <p:extLst>
      <p:ext uri="{BB962C8B-B14F-4D97-AF65-F5344CB8AC3E}">
        <p14:creationId xmlns:p14="http://schemas.microsoft.com/office/powerpoint/2010/main" val="28977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58661-F5E1-78E2-A894-6123ABF0027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59B046-06AB-9134-2F00-31C58ED9395E}"/>
                  </a:ext>
                </a:extLst>
              </p:cNvPr>
              <p:cNvSpPr>
                <a:spLocks noGrp="1"/>
              </p:cNvSpPr>
              <p:nvPr>
                <p:ph idx="1"/>
              </p:nvPr>
            </p:nvSpPr>
            <p:spPr>
              <a:xfrm>
                <a:off x="838200" y="546755"/>
                <a:ext cx="10521099" cy="6221690"/>
              </a:xfrm>
            </p:spPr>
            <p:txBody>
              <a:bodyPr>
                <a:normAutofit/>
              </a:bodyPr>
              <a:lstStyle/>
              <a:p>
                <a:pPr>
                  <a:lnSpc>
                    <a:spcPct val="115000"/>
                  </a:lnSpc>
                  <a:spcBef>
                    <a:spcPts val="300"/>
                  </a:spcBef>
                  <a:spcAft>
                    <a:spcPts val="300"/>
                  </a:spcAft>
                </a:pPr>
                <a:r>
                  <a:rPr lang="en-US" kern="100" dirty="0" err="1">
                    <a:ea typeface="Aptos" panose="020B0004020202020204" pitchFamily="34" charset="0"/>
                  </a:rPr>
                  <a:t>Mật</a:t>
                </a:r>
                <a:r>
                  <a:rPr lang="en-US" kern="100" dirty="0">
                    <a:ea typeface="Aptos" panose="020B0004020202020204" pitchFamily="34" charset="0"/>
                  </a:rPr>
                  <a:t> </a:t>
                </a:r>
                <a:r>
                  <a:rPr lang="en-US" kern="100" dirty="0" err="1">
                    <a:ea typeface="Aptos" panose="020B0004020202020204" pitchFamily="34" charset="0"/>
                  </a:rPr>
                  <a:t>độ</a:t>
                </a:r>
                <a:r>
                  <a:rPr lang="en-US" kern="100" dirty="0">
                    <a:ea typeface="Aptos" panose="020B0004020202020204" pitchFamily="34" charset="0"/>
                  </a:rPr>
                  <a:t> </a:t>
                </a:r>
                <a:r>
                  <a:rPr lang="en-US" kern="100" dirty="0" err="1">
                    <a:ea typeface="Aptos" panose="020B0004020202020204" pitchFamily="34" charset="0"/>
                  </a:rPr>
                  <a:t>dòng</a:t>
                </a:r>
                <a:r>
                  <a:rPr lang="en-US" kern="100" dirty="0">
                    <a:ea typeface="Aptos" panose="020B0004020202020204" pitchFamily="34" charset="0"/>
                  </a:rPr>
                  <a:t> </a:t>
                </a:r>
                <a:r>
                  <a:rPr lang="en-US" kern="100" dirty="0" err="1">
                    <a:ea typeface="Aptos" panose="020B0004020202020204" pitchFamily="34" charset="0"/>
                  </a:rPr>
                  <a:t>trôi</a:t>
                </a:r>
                <a:r>
                  <a:rPr lang="en-US" kern="100" dirty="0">
                    <a:ea typeface="Aptos" panose="020B0004020202020204" pitchFamily="34" charset="0"/>
                  </a:rPr>
                  <a:t> </a:t>
                </a:r>
                <a14:m>
                  <m:oMath xmlns:m="http://schemas.openxmlformats.org/officeDocument/2006/math">
                    <m:d>
                      <m:dPr>
                        <m:ctrlPr>
                          <a:rPr lang="en-US" b="0" i="1" kern="100" smtClean="0">
                            <a:latin typeface="Cambria Math" panose="02040503050406030204" pitchFamily="18" charset="0"/>
                            <a:ea typeface="Aptos" panose="020B0004020202020204" pitchFamily="34" charset="0"/>
                          </a:rPr>
                        </m:ctrlPr>
                      </m:dPr>
                      <m:e>
                        <m:f>
                          <m:fPr>
                            <m:type m:val="lin"/>
                            <m:ctrlPr>
                              <a:rPr lang="en-US" b="0" i="1" kern="100" smtClean="0">
                                <a:latin typeface="Cambria Math" panose="02040503050406030204" pitchFamily="18" charset="0"/>
                              </a:rPr>
                            </m:ctrlPr>
                          </m:fPr>
                          <m:num>
                            <m:r>
                              <a:rPr lang="en-US" b="0" i="1" kern="100" smtClean="0">
                                <a:latin typeface="Cambria Math" panose="02040503050406030204" pitchFamily="18" charset="0"/>
                              </a:rPr>
                              <m:t>𝐴</m:t>
                            </m:r>
                          </m:num>
                          <m:den>
                            <m:r>
                              <a:rPr lang="en-US" b="0" i="1" kern="100" smtClean="0">
                                <a:latin typeface="Cambria Math" panose="02040503050406030204" pitchFamily="18" charset="0"/>
                              </a:rPr>
                              <m:t>𝑐</m:t>
                            </m:r>
                            <m:sSup>
                              <m:sSupPr>
                                <m:ctrlPr>
                                  <a:rPr lang="en-US" b="0" i="1" kern="100" smtClean="0">
                                    <a:latin typeface="Cambria Math" panose="02040503050406030204" pitchFamily="18" charset="0"/>
                                  </a:rPr>
                                </m:ctrlPr>
                              </m:sSupPr>
                              <m:e>
                                <m:r>
                                  <a:rPr lang="en-US" b="0" i="1" kern="100" smtClean="0">
                                    <a:latin typeface="Cambria Math" panose="02040503050406030204" pitchFamily="18" charset="0"/>
                                  </a:rPr>
                                  <m:t>𝑚</m:t>
                                </m:r>
                              </m:e>
                              <m:sup>
                                <m:r>
                                  <a:rPr lang="en-US" b="0" i="1" kern="100" smtClean="0">
                                    <a:latin typeface="Cambria Math" panose="02040503050406030204" pitchFamily="18" charset="0"/>
                                  </a:rPr>
                                  <m:t>2</m:t>
                                </m:r>
                              </m:sup>
                            </m:sSup>
                          </m:den>
                        </m:f>
                      </m:e>
                    </m:d>
                  </m:oMath>
                </a14:m>
                <a:r>
                  <a:rPr lang="en-US" kern="100" dirty="0">
                    <a:ea typeface="Aptos" panose="020B0004020202020204" pitchFamily="34" charset="0"/>
                  </a:rPr>
                  <a:t> </a:t>
                </a:r>
                <a:r>
                  <a:rPr lang="en-US" kern="100" dirty="0" err="1">
                    <a:ea typeface="Aptos" panose="020B0004020202020204" pitchFamily="34" charset="0"/>
                  </a:rPr>
                  <a:t>bằng</a:t>
                </a:r>
                <a:r>
                  <a:rPr lang="en-US" kern="100" dirty="0">
                    <a:ea typeface="Aptos" panose="020B0004020202020204" pitchFamily="34" charset="0"/>
                  </a:rPr>
                  <a:t> </a:t>
                </a:r>
                <a:r>
                  <a:rPr lang="en-US" kern="100" dirty="0" err="1">
                    <a:ea typeface="Aptos" panose="020B0004020202020204" pitchFamily="34" charset="0"/>
                  </a:rPr>
                  <a:t>tổng</a:t>
                </a:r>
                <a:r>
                  <a:rPr lang="en-US" kern="100" dirty="0">
                    <a:ea typeface="Aptos" panose="020B0004020202020204" pitchFamily="34" charset="0"/>
                  </a:rPr>
                  <a:t> </a:t>
                </a:r>
                <a:r>
                  <a:rPr lang="en-US" kern="100" dirty="0" err="1">
                    <a:ea typeface="Aptos" panose="020B0004020202020204" pitchFamily="34" charset="0"/>
                  </a:rPr>
                  <a:t>của</a:t>
                </a:r>
                <a:r>
                  <a:rPr lang="en-US" kern="100" dirty="0">
                    <a:ea typeface="Aptos" panose="020B0004020202020204" pitchFamily="34" charset="0"/>
                  </a:rPr>
                  <a:t> </a:t>
                </a:r>
                <a:r>
                  <a:rPr lang="en-US" kern="100" dirty="0" err="1">
                    <a:ea typeface="Aptos" panose="020B0004020202020204" pitchFamily="34" charset="0"/>
                  </a:rPr>
                  <a:t>các</a:t>
                </a:r>
                <a:r>
                  <a:rPr lang="en-US" kern="100" dirty="0">
                    <a:ea typeface="Aptos" panose="020B0004020202020204" pitchFamily="34" charset="0"/>
                  </a:rPr>
                  <a:t> </a:t>
                </a:r>
                <a:r>
                  <a:rPr lang="en-US" kern="100" dirty="0" err="1">
                    <a:ea typeface="Aptos" panose="020B0004020202020204" pitchFamily="34" charset="0"/>
                  </a:rPr>
                  <a:t>dòng</a:t>
                </a:r>
                <a:r>
                  <a:rPr lang="en-US" kern="100" dirty="0">
                    <a:ea typeface="Aptos" panose="020B0004020202020204" pitchFamily="34" charset="0"/>
                  </a:rPr>
                  <a:t> </a:t>
                </a:r>
                <a:r>
                  <a:rPr lang="en-US" kern="100" dirty="0" err="1">
                    <a:ea typeface="Aptos" panose="020B0004020202020204" pitchFamily="34" charset="0"/>
                  </a:rPr>
                  <a:t>trôi</a:t>
                </a:r>
                <a:r>
                  <a:rPr lang="en-US" kern="100" dirty="0">
                    <a:ea typeface="Aptos" panose="020B0004020202020204" pitchFamily="34" charset="0"/>
                  </a:rPr>
                  <a:t> </a:t>
                </a:r>
                <a:r>
                  <a:rPr lang="en-US" kern="100" dirty="0" err="1">
                    <a:ea typeface="Aptos" panose="020B0004020202020204" pitchFamily="34" charset="0"/>
                  </a:rPr>
                  <a:t>được</a:t>
                </a:r>
                <a:r>
                  <a:rPr lang="en-US" kern="100" dirty="0">
                    <a:ea typeface="Aptos" panose="020B0004020202020204" pitchFamily="34" charset="0"/>
                  </a:rPr>
                  <a:t> </a:t>
                </a:r>
                <a:r>
                  <a:rPr lang="en-US" kern="100" dirty="0" err="1">
                    <a:ea typeface="Aptos" panose="020B0004020202020204" pitchFamily="34" charset="0"/>
                  </a:rPr>
                  <a:t>tạo</a:t>
                </a:r>
                <a:r>
                  <a:rPr lang="en-US" kern="100" dirty="0">
                    <a:ea typeface="Aptos" panose="020B0004020202020204" pitchFamily="34" charset="0"/>
                  </a:rPr>
                  <a:t> </a:t>
                </a:r>
                <a:r>
                  <a:rPr lang="en-US" kern="100" dirty="0" err="1">
                    <a:ea typeface="Aptos" panose="020B0004020202020204" pitchFamily="34" charset="0"/>
                  </a:rPr>
                  <a:t>bởi</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và</a:t>
                </a:r>
                <a:r>
                  <a:rPr lang="en-US" kern="100" dirty="0">
                    <a:ea typeface="Aptos" panose="020B0004020202020204" pitchFamily="34" charset="0"/>
                  </a:rPr>
                  <a:t> </a:t>
                </a:r>
                <a:r>
                  <a:rPr lang="en-US" kern="100" dirty="0" err="1">
                    <a:ea typeface="Aptos" panose="020B0004020202020204" pitchFamily="34" charset="0"/>
                  </a:rPr>
                  <a:t>lỗ</a:t>
                </a:r>
                <a:r>
                  <a:rPr lang="en-US" kern="100" dirty="0">
                    <a:ea typeface="Aptos" panose="020B0004020202020204" pitchFamily="34" charset="0"/>
                  </a:rPr>
                  <a:t> </a:t>
                </a:r>
                <a:r>
                  <a:rPr lang="en-US" kern="100" dirty="0" err="1">
                    <a:ea typeface="Aptos" panose="020B0004020202020204" pitchFamily="34" charset="0"/>
                  </a:rPr>
                  <a:t>trống</a:t>
                </a:r>
                <a:r>
                  <a:rPr lang="en-US" kern="100" dirty="0">
                    <a:ea typeface="Aptos" panose="020B0004020202020204" pitchFamily="34" charset="0"/>
                  </a:rPr>
                  <a:t>:</a:t>
                </a:r>
              </a:p>
              <a:p>
                <a:pPr>
                  <a:lnSpc>
                    <a:spcPct val="115000"/>
                  </a:lnSpc>
                  <a:spcBef>
                    <a:spcPts val="300"/>
                  </a:spcBef>
                  <a:spcAft>
                    <a:spcPts val="300"/>
                  </a:spcAft>
                </a:pPr>
                <a:endParaRPr lang="en-US" kern="100" dirty="0">
                  <a:ea typeface="Aptos" panose="020B0004020202020204" pitchFamily="34" charset="0"/>
                </a:endParaRPr>
              </a:p>
              <a:p>
                <a:pPr>
                  <a:lnSpc>
                    <a:spcPct val="115000"/>
                  </a:lnSpc>
                  <a:spcBef>
                    <a:spcPts val="300"/>
                  </a:spcBef>
                  <a:spcAft>
                    <a:spcPts val="300"/>
                  </a:spcAft>
                </a:pPr>
                <a:endParaRPr lang="en-US" kern="100" dirty="0">
                  <a:ea typeface="Aptos" panose="020B0004020202020204" pitchFamily="34" charset="0"/>
                </a:endParaRPr>
              </a:p>
              <a:p>
                <a:pPr>
                  <a:lnSpc>
                    <a:spcPct val="115000"/>
                  </a:lnSpc>
                  <a:spcBef>
                    <a:spcPts val="300"/>
                  </a:spcBef>
                  <a:spcAft>
                    <a:spcPts val="300"/>
                  </a:spcAft>
                </a:pPr>
                <a:endParaRPr lang="en-US" kern="100" dirty="0">
                  <a:ea typeface="Aptos" panose="020B0004020202020204" pitchFamily="34" charset="0"/>
                </a:endParaRPr>
              </a:p>
              <a:p>
                <a:pPr>
                  <a:lnSpc>
                    <a:spcPct val="115000"/>
                  </a:lnSpc>
                  <a:spcBef>
                    <a:spcPts val="300"/>
                  </a:spcBef>
                  <a:spcAft>
                    <a:spcPts val="300"/>
                  </a:spcAft>
                </a:pPr>
                <a:endParaRPr lang="en-US" kern="100" dirty="0">
                  <a:ea typeface="Aptos" panose="020B0004020202020204" pitchFamily="34" charset="0"/>
                </a:endParaRPr>
              </a:p>
              <a:p>
                <a:pPr>
                  <a:lnSpc>
                    <a:spcPct val="115000"/>
                  </a:lnSpc>
                  <a:spcBef>
                    <a:spcPts val="300"/>
                  </a:spcBef>
                  <a:spcAft>
                    <a:spcPts val="300"/>
                  </a:spcAft>
                </a:pPr>
                <a:r>
                  <a:rPr lang="en-US" kern="100" dirty="0" err="1">
                    <a:ea typeface="Aptos" panose="020B0004020202020204" pitchFamily="34" charset="0"/>
                  </a:rPr>
                  <a:t>Độ</a:t>
                </a:r>
                <a:r>
                  <a:rPr lang="en-US" kern="100" dirty="0">
                    <a:ea typeface="Aptos" panose="020B0004020202020204" pitchFamily="34" charset="0"/>
                  </a:rPr>
                  <a:t> </a:t>
                </a:r>
                <a:r>
                  <a:rPr lang="en-US" kern="100" dirty="0" err="1">
                    <a:ea typeface="Aptos" panose="020B0004020202020204" pitchFamily="34" charset="0"/>
                  </a:rPr>
                  <a:t>dẫn</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a:t>
                </a:r>
              </a:p>
              <a:p>
                <a:pPr>
                  <a:lnSpc>
                    <a:spcPct val="115000"/>
                  </a:lnSpc>
                  <a:spcBef>
                    <a:spcPts val="300"/>
                  </a:spcBef>
                  <a:spcAft>
                    <a:spcPts val="300"/>
                  </a:spcAft>
                </a:pPr>
                <a:endParaRPr lang="en-US" kern="100" dirty="0">
                  <a:ea typeface="Aptos" panose="020B0004020202020204" pitchFamily="34" charset="0"/>
                </a:endParaRPr>
              </a:p>
              <a:p>
                <a:pPr>
                  <a:lnSpc>
                    <a:spcPct val="115000"/>
                  </a:lnSpc>
                  <a:spcBef>
                    <a:spcPts val="300"/>
                  </a:spcBef>
                  <a:spcAft>
                    <a:spcPts val="300"/>
                  </a:spcAft>
                </a:pP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trở</a:t>
                </a:r>
                <a:r>
                  <a:rPr lang="en-US" kern="100" dirty="0">
                    <a:ea typeface="Aptos" panose="020B0004020202020204" pitchFamily="34" charset="0"/>
                  </a:rPr>
                  <a:t> </a:t>
                </a:r>
                <a:r>
                  <a:rPr lang="en-US" kern="100" dirty="0" err="1">
                    <a:ea typeface="Aptos" panose="020B0004020202020204" pitchFamily="34" charset="0"/>
                  </a:rPr>
                  <a:t>suất</a:t>
                </a:r>
                <a:r>
                  <a:rPr lang="en-US" kern="100" dirty="0">
                    <a:ea typeface="Aptos" panose="020B0004020202020204" pitchFamily="34" charset="0"/>
                  </a:rPr>
                  <a:t>:</a:t>
                </a:r>
              </a:p>
            </p:txBody>
          </p:sp>
        </mc:Choice>
        <mc:Fallback xmlns="">
          <p:sp>
            <p:nvSpPr>
              <p:cNvPr id="3" name="Content Placeholder 2">
                <a:extLst>
                  <a:ext uri="{FF2B5EF4-FFF2-40B4-BE49-F238E27FC236}">
                    <a16:creationId xmlns:a16="http://schemas.microsoft.com/office/drawing/2014/main" id="{1359B046-06AB-9134-2F00-31C58ED9395E}"/>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043" t="-686" r="-12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A89325-7820-D8D4-3B7E-2358148A886F}"/>
              </a:ext>
            </a:extLst>
          </p:cNvPr>
          <p:cNvPicPr>
            <a:picLocks noChangeAspect="1"/>
          </p:cNvPicPr>
          <p:nvPr/>
        </p:nvPicPr>
        <p:blipFill>
          <a:blip r:embed="rId3"/>
          <a:stretch>
            <a:fillRect/>
          </a:stretch>
        </p:blipFill>
        <p:spPr>
          <a:xfrm>
            <a:off x="2490787" y="1626565"/>
            <a:ext cx="7210425" cy="1285875"/>
          </a:xfrm>
          <a:prstGeom prst="rect">
            <a:avLst/>
          </a:prstGeom>
        </p:spPr>
      </p:pic>
      <p:pic>
        <p:nvPicPr>
          <p:cNvPr id="7" name="Picture 6">
            <a:extLst>
              <a:ext uri="{FF2B5EF4-FFF2-40B4-BE49-F238E27FC236}">
                <a16:creationId xmlns:a16="http://schemas.microsoft.com/office/drawing/2014/main" id="{E02792DA-CB3C-9E68-653D-614B9ADE82AF}"/>
              </a:ext>
            </a:extLst>
          </p:cNvPr>
          <p:cNvPicPr>
            <a:picLocks noChangeAspect="1"/>
          </p:cNvPicPr>
          <p:nvPr/>
        </p:nvPicPr>
        <p:blipFill>
          <a:blip r:embed="rId4"/>
          <a:stretch>
            <a:fillRect/>
          </a:stretch>
        </p:blipFill>
        <p:spPr>
          <a:xfrm>
            <a:off x="3228974" y="3001945"/>
            <a:ext cx="5734050" cy="962025"/>
          </a:xfrm>
          <a:prstGeom prst="rect">
            <a:avLst/>
          </a:prstGeom>
        </p:spPr>
      </p:pic>
      <p:pic>
        <p:nvPicPr>
          <p:cNvPr id="9" name="Picture 8">
            <a:extLst>
              <a:ext uri="{FF2B5EF4-FFF2-40B4-BE49-F238E27FC236}">
                <a16:creationId xmlns:a16="http://schemas.microsoft.com/office/drawing/2014/main" id="{3A2FD564-38D6-9743-5981-8120F6EEEA1D}"/>
              </a:ext>
            </a:extLst>
          </p:cNvPr>
          <p:cNvPicPr>
            <a:picLocks noChangeAspect="1"/>
          </p:cNvPicPr>
          <p:nvPr/>
        </p:nvPicPr>
        <p:blipFill>
          <a:blip r:embed="rId5"/>
          <a:stretch>
            <a:fillRect/>
          </a:stretch>
        </p:blipFill>
        <p:spPr>
          <a:xfrm>
            <a:off x="3648074" y="4335202"/>
            <a:ext cx="4895850" cy="676275"/>
          </a:xfrm>
          <a:prstGeom prst="rect">
            <a:avLst/>
          </a:prstGeom>
        </p:spPr>
      </p:pic>
      <p:pic>
        <p:nvPicPr>
          <p:cNvPr id="11" name="Picture 10">
            <a:extLst>
              <a:ext uri="{FF2B5EF4-FFF2-40B4-BE49-F238E27FC236}">
                <a16:creationId xmlns:a16="http://schemas.microsoft.com/office/drawing/2014/main" id="{C9E897C0-C476-AB8D-C618-66C2CD7B5164}"/>
              </a:ext>
            </a:extLst>
          </p:cNvPr>
          <p:cNvPicPr>
            <a:picLocks noChangeAspect="1"/>
          </p:cNvPicPr>
          <p:nvPr/>
        </p:nvPicPr>
        <p:blipFill>
          <a:blip r:embed="rId6"/>
          <a:stretch>
            <a:fillRect/>
          </a:stretch>
        </p:blipFill>
        <p:spPr>
          <a:xfrm>
            <a:off x="4562474" y="5382709"/>
            <a:ext cx="3067050" cy="1066800"/>
          </a:xfrm>
          <a:prstGeom prst="rect">
            <a:avLst/>
          </a:prstGeom>
        </p:spPr>
      </p:pic>
    </p:spTree>
    <p:extLst>
      <p:ext uri="{BB962C8B-B14F-4D97-AF65-F5344CB8AC3E}">
        <p14:creationId xmlns:p14="http://schemas.microsoft.com/office/powerpoint/2010/main" val="34535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78D4-4D73-DC60-5570-F8B6F88F5D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A8B813-492B-5EB7-6490-3A92D85CE518}"/>
                  </a:ext>
                </a:extLst>
              </p:cNvPr>
              <p:cNvSpPr>
                <a:spLocks noGrp="1"/>
              </p:cNvSpPr>
              <p:nvPr>
                <p:ph idx="1"/>
              </p:nvPr>
            </p:nvSpPr>
            <p:spPr>
              <a:xfrm>
                <a:off x="838200" y="546755"/>
                <a:ext cx="10521099" cy="6221690"/>
              </a:xfrm>
            </p:spPr>
            <p:txBody>
              <a:bodyPr>
                <a:normAutofit/>
              </a:bodyPr>
              <a:lstStyle/>
              <a:p>
                <a:pPr>
                  <a:lnSpc>
                    <a:spcPct val="115000"/>
                  </a:lnSpc>
                  <a:spcBef>
                    <a:spcPts val="300"/>
                  </a:spcBef>
                  <a:spcAft>
                    <a:spcPts val="300"/>
                  </a:spcAft>
                </a:pPr>
                <a:r>
                  <a:rPr lang="en-US" kern="100" dirty="0" err="1">
                    <a:ea typeface="Aptos" panose="020B0004020202020204" pitchFamily="34" charset="0"/>
                  </a:rPr>
                  <a:t>Đối</a:t>
                </a:r>
                <a:r>
                  <a:rPr lang="en-US" kern="100" dirty="0">
                    <a:ea typeface="Aptos" panose="020B0004020202020204" pitchFamily="34" charset="0"/>
                  </a:rPr>
                  <a:t> </a:t>
                </a:r>
                <a:r>
                  <a:rPr lang="en-US" kern="100" dirty="0" err="1">
                    <a:ea typeface="Aptos" panose="020B0004020202020204" pitchFamily="34" charset="0"/>
                  </a:rPr>
                  <a:t>với</a:t>
                </a:r>
                <a:r>
                  <a:rPr lang="en-US" kern="100" dirty="0">
                    <a:ea typeface="Aptos" panose="020B0004020202020204" pitchFamily="34" charset="0"/>
                  </a:rPr>
                  <a:t> </a:t>
                </a:r>
                <a:r>
                  <a:rPr lang="en-US" kern="100" dirty="0" err="1">
                    <a:ea typeface="Aptos" panose="020B0004020202020204" pitchFamily="34" charset="0"/>
                  </a:rPr>
                  <a:t>bán</a:t>
                </a:r>
                <a:r>
                  <a:rPr lang="en-US" kern="100" dirty="0">
                    <a:ea typeface="Aptos" panose="020B0004020202020204" pitchFamily="34" charset="0"/>
                  </a:rPr>
                  <a:t> </a:t>
                </a:r>
                <a:r>
                  <a:rPr lang="en-US" kern="100" dirty="0" err="1">
                    <a:ea typeface="Aptos" panose="020B0004020202020204" pitchFamily="34" charset="0"/>
                  </a:rPr>
                  <a:t>dẫn</a:t>
                </a:r>
                <a:r>
                  <a:rPr lang="en-US" kern="100" dirty="0">
                    <a:ea typeface="Aptos" panose="020B0004020202020204" pitchFamily="34" charset="0"/>
                  </a:rPr>
                  <a:t> </a:t>
                </a:r>
                <a:r>
                  <a:rPr lang="en-US" kern="100" dirty="0" err="1">
                    <a:ea typeface="Aptos" panose="020B0004020202020204" pitchFamily="34" charset="0"/>
                  </a:rPr>
                  <a:t>loại</a:t>
                </a:r>
                <a:r>
                  <a:rPr lang="en-US" kern="100" dirty="0">
                    <a:ea typeface="Aptos" panose="020B0004020202020204" pitchFamily="34" charset="0"/>
                  </a:rPr>
                  <a:t> n, </a:t>
                </a:r>
                <a14:m>
                  <m:oMath xmlns:m="http://schemas.openxmlformats.org/officeDocument/2006/math">
                    <m:sSub>
                      <m:sSubPr>
                        <m:ctrlPr>
                          <a:rPr lang="en-US" b="0" i="1" kern="100" smtClean="0">
                            <a:latin typeface="Cambria Math" panose="02040503050406030204" pitchFamily="18" charset="0"/>
                            <a:ea typeface="Aptos" panose="020B0004020202020204" pitchFamily="34" charset="0"/>
                          </a:rPr>
                        </m:ctrlPr>
                      </m:sSubPr>
                      <m:e>
                        <m:r>
                          <a:rPr lang="en-US" b="0" i="1" kern="100" smtClean="0">
                            <a:latin typeface="Cambria Math" panose="02040503050406030204" pitchFamily="18" charset="0"/>
                            <a:ea typeface="Aptos" panose="020B0004020202020204" pitchFamily="34" charset="0"/>
                          </a:rPr>
                          <m:t>𝜇</m:t>
                        </m:r>
                      </m:e>
                      <m:sub>
                        <m:r>
                          <a:rPr lang="en-US" b="0" i="1" kern="100" smtClean="0">
                            <a:latin typeface="Cambria Math" panose="02040503050406030204" pitchFamily="18" charset="0"/>
                            <a:ea typeface="Aptos" panose="020B0004020202020204" pitchFamily="34" charset="0"/>
                          </a:rPr>
                          <m:t>𝑛</m:t>
                        </m:r>
                      </m:sub>
                    </m:sSub>
                    <m:r>
                      <a:rPr lang="en-US" b="0" i="1" kern="100" smtClean="0">
                        <a:latin typeface="Cambria Math" panose="02040503050406030204" pitchFamily="18" charset="0"/>
                        <a:ea typeface="Aptos" panose="020B0004020202020204" pitchFamily="34" charset="0"/>
                      </a:rPr>
                      <m:t>𝑛</m:t>
                    </m:r>
                    <m:r>
                      <a:rPr lang="en-US" b="0" i="1" kern="100" smtClean="0">
                        <a:latin typeface="Cambria Math" panose="02040503050406030204" pitchFamily="18" charset="0"/>
                        <a:ea typeface="Aptos" panose="020B0004020202020204" pitchFamily="34" charset="0"/>
                      </a:rPr>
                      <m:t>≫</m:t>
                    </m:r>
                    <m:sSub>
                      <m:sSubPr>
                        <m:ctrlPr>
                          <a:rPr lang="en-US" b="0" i="1" kern="100" smtClean="0">
                            <a:latin typeface="Cambria Math" panose="02040503050406030204" pitchFamily="18" charset="0"/>
                            <a:ea typeface="Aptos" panose="020B0004020202020204" pitchFamily="34" charset="0"/>
                          </a:rPr>
                        </m:ctrlPr>
                      </m:sSubPr>
                      <m:e>
                        <m:r>
                          <a:rPr lang="en-US" b="0" i="1" kern="100" smtClean="0">
                            <a:latin typeface="Cambria Math" panose="02040503050406030204" pitchFamily="18" charset="0"/>
                            <a:ea typeface="Aptos" panose="020B0004020202020204" pitchFamily="34" charset="0"/>
                          </a:rPr>
                          <m:t>𝜇</m:t>
                        </m:r>
                      </m:e>
                      <m:sub>
                        <m:r>
                          <a:rPr lang="en-US" b="0" i="1" kern="100" smtClean="0">
                            <a:latin typeface="Cambria Math" panose="02040503050406030204" pitchFamily="18" charset="0"/>
                            <a:ea typeface="Aptos" panose="020B0004020202020204" pitchFamily="34" charset="0"/>
                          </a:rPr>
                          <m:t>𝑝</m:t>
                        </m:r>
                      </m:sub>
                    </m:sSub>
                    <m:r>
                      <a:rPr lang="en-US" b="0" i="1" kern="100" smtClean="0">
                        <a:latin typeface="Cambria Math" panose="02040503050406030204" pitchFamily="18" charset="0"/>
                        <a:ea typeface="Aptos" panose="020B0004020202020204" pitchFamily="34" charset="0"/>
                      </a:rPr>
                      <m:t>𝑝</m:t>
                    </m:r>
                  </m:oMath>
                </a14:m>
                <a:r>
                  <a:rPr lang="en-US" kern="100" dirty="0">
                    <a:ea typeface="Aptos" panose="020B0004020202020204" pitchFamily="34" charset="0"/>
                  </a:rPr>
                  <a:t>; </a:t>
                </a:r>
                <a:r>
                  <a:rPr lang="en-US" kern="100" dirty="0" err="1">
                    <a:ea typeface="Aptos" panose="020B0004020202020204" pitchFamily="34" charset="0"/>
                  </a:rPr>
                  <a:t>còn</a:t>
                </a:r>
                <a:r>
                  <a:rPr lang="en-US" kern="100" dirty="0">
                    <a:ea typeface="Aptos" panose="020B0004020202020204" pitchFamily="34" charset="0"/>
                  </a:rPr>
                  <a:t> </a:t>
                </a:r>
                <a:r>
                  <a:rPr lang="en-US" kern="100" dirty="0" err="1">
                    <a:ea typeface="Aptos" panose="020B0004020202020204" pitchFamily="34" charset="0"/>
                  </a:rPr>
                  <a:t>đối</a:t>
                </a:r>
                <a:r>
                  <a:rPr lang="en-US" kern="100" dirty="0">
                    <a:ea typeface="Aptos" panose="020B0004020202020204" pitchFamily="34" charset="0"/>
                  </a:rPr>
                  <a:t> </a:t>
                </a:r>
                <a:r>
                  <a:rPr lang="en-US" kern="100" dirty="0" err="1">
                    <a:ea typeface="Aptos" panose="020B0004020202020204" pitchFamily="34" charset="0"/>
                  </a:rPr>
                  <a:t>với</a:t>
                </a:r>
                <a:r>
                  <a:rPr lang="en-US" kern="100" dirty="0">
                    <a:ea typeface="Aptos" panose="020B0004020202020204" pitchFamily="34" charset="0"/>
                  </a:rPr>
                  <a:t> </a:t>
                </a:r>
                <a:r>
                  <a:rPr lang="en-US" kern="100" dirty="0" err="1">
                    <a:ea typeface="Aptos" panose="020B0004020202020204" pitchFamily="34" charset="0"/>
                  </a:rPr>
                  <a:t>bán</a:t>
                </a:r>
                <a:r>
                  <a:rPr lang="en-US" kern="100" dirty="0">
                    <a:ea typeface="Aptos" panose="020B0004020202020204" pitchFamily="34" charset="0"/>
                  </a:rPr>
                  <a:t> </a:t>
                </a:r>
                <a:r>
                  <a:rPr lang="en-US" kern="100" dirty="0" err="1">
                    <a:ea typeface="Aptos" panose="020B0004020202020204" pitchFamily="34" charset="0"/>
                  </a:rPr>
                  <a:t>dẫn</a:t>
                </a:r>
                <a:r>
                  <a:rPr lang="en-US" kern="100" dirty="0">
                    <a:ea typeface="Aptos" panose="020B0004020202020204" pitchFamily="34" charset="0"/>
                  </a:rPr>
                  <a:t> </a:t>
                </a:r>
                <a:r>
                  <a:rPr lang="en-US" kern="100" dirty="0" err="1">
                    <a:ea typeface="Aptos" panose="020B0004020202020204" pitchFamily="34" charset="0"/>
                  </a:rPr>
                  <a:t>loại</a:t>
                </a:r>
                <a:r>
                  <a:rPr lang="en-US" kern="100" dirty="0">
                    <a:ea typeface="Aptos" panose="020B0004020202020204" pitchFamily="34" charset="0"/>
                  </a:rPr>
                  <a:t> p, </a:t>
                </a:r>
                <a14:m>
                  <m:oMath xmlns:m="http://schemas.openxmlformats.org/officeDocument/2006/math">
                    <m:sSub>
                      <m:sSubPr>
                        <m:ctrlPr>
                          <a:rPr lang="en-US" i="1" kern="100">
                            <a:latin typeface="Cambria Math" panose="02040503050406030204" pitchFamily="18" charset="0"/>
                            <a:ea typeface="Aptos" panose="020B0004020202020204" pitchFamily="34" charset="0"/>
                          </a:rPr>
                        </m:ctrlPr>
                      </m:sSubPr>
                      <m:e>
                        <m:r>
                          <a:rPr lang="en-US" i="1" kern="100">
                            <a:latin typeface="Cambria Math" panose="02040503050406030204" pitchFamily="18" charset="0"/>
                            <a:ea typeface="Aptos" panose="020B0004020202020204" pitchFamily="34" charset="0"/>
                          </a:rPr>
                          <m:t>𝜇</m:t>
                        </m:r>
                      </m:e>
                      <m:sub>
                        <m:r>
                          <a:rPr lang="en-US" b="0" i="1" kern="100" smtClean="0">
                            <a:latin typeface="Cambria Math" panose="02040503050406030204" pitchFamily="18" charset="0"/>
                            <a:ea typeface="Aptos" panose="020B0004020202020204" pitchFamily="34" charset="0"/>
                          </a:rPr>
                          <m:t>𝑝</m:t>
                        </m:r>
                      </m:sub>
                    </m:sSub>
                    <m:r>
                      <a:rPr lang="en-US" b="0" i="1" kern="100" smtClean="0">
                        <a:latin typeface="Cambria Math" panose="02040503050406030204" pitchFamily="18" charset="0"/>
                        <a:ea typeface="Aptos" panose="020B0004020202020204" pitchFamily="34" charset="0"/>
                      </a:rPr>
                      <m:t>𝑝</m:t>
                    </m:r>
                    <m:r>
                      <a:rPr lang="en-US" i="1" kern="100">
                        <a:latin typeface="Cambria Math" panose="02040503050406030204" pitchFamily="18" charset="0"/>
                        <a:ea typeface="Aptos" panose="020B0004020202020204" pitchFamily="34" charset="0"/>
                      </a:rPr>
                      <m:t>≫</m:t>
                    </m:r>
                    <m:sSub>
                      <m:sSubPr>
                        <m:ctrlPr>
                          <a:rPr lang="en-US" i="1" kern="100">
                            <a:latin typeface="Cambria Math" panose="02040503050406030204" pitchFamily="18" charset="0"/>
                            <a:ea typeface="Aptos" panose="020B0004020202020204" pitchFamily="34" charset="0"/>
                          </a:rPr>
                        </m:ctrlPr>
                      </m:sSubPr>
                      <m:e>
                        <m:r>
                          <a:rPr lang="en-US" i="1" kern="100">
                            <a:latin typeface="Cambria Math" panose="02040503050406030204" pitchFamily="18" charset="0"/>
                            <a:ea typeface="Aptos" panose="020B0004020202020204" pitchFamily="34" charset="0"/>
                          </a:rPr>
                          <m:t>𝜇</m:t>
                        </m:r>
                      </m:e>
                      <m:sub>
                        <m:r>
                          <a:rPr lang="en-US" b="0" i="1" kern="100" smtClean="0">
                            <a:latin typeface="Cambria Math" panose="02040503050406030204" pitchFamily="18" charset="0"/>
                            <a:ea typeface="Aptos" panose="020B0004020202020204" pitchFamily="34" charset="0"/>
                          </a:rPr>
                          <m:t>𝑛</m:t>
                        </m:r>
                      </m:sub>
                    </m:sSub>
                    <m:r>
                      <a:rPr lang="en-US" b="0" i="1" kern="100" smtClean="0">
                        <a:latin typeface="Cambria Math" panose="02040503050406030204" pitchFamily="18" charset="0"/>
                        <a:ea typeface="Aptos" panose="020B0004020202020204" pitchFamily="34" charset="0"/>
                      </a:rPr>
                      <m:t>𝑛</m:t>
                    </m:r>
                  </m:oMath>
                </a14:m>
                <a:r>
                  <a:rPr lang="en-US" i="1" kern="100" dirty="0">
                    <a:ea typeface="Aptos" panose="020B0004020202020204" pitchFamily="34" charset="0"/>
                  </a:rPr>
                  <a:t>. </a:t>
                </a:r>
                <a:r>
                  <a:rPr lang="en-US" kern="100" dirty="0">
                    <a:ea typeface="Aptos" panose="020B0004020202020204" pitchFamily="34" charset="0"/>
                  </a:rPr>
                  <a:t>Do </a:t>
                </a:r>
                <a:r>
                  <a:rPr lang="en-US" kern="100" dirty="0" err="1">
                    <a:ea typeface="Aptos" panose="020B0004020202020204" pitchFamily="34" charset="0"/>
                  </a:rPr>
                  <a:t>đó</a:t>
                </a:r>
                <a:r>
                  <a:rPr lang="en-US" kern="100" dirty="0">
                    <a:ea typeface="Aptos" panose="020B0004020202020204" pitchFamily="34" charset="0"/>
                  </a:rPr>
                  <a:t>,</a:t>
                </a:r>
              </a:p>
              <a:p>
                <a:pPr>
                  <a:lnSpc>
                    <a:spcPct val="115000"/>
                  </a:lnSpc>
                  <a:spcBef>
                    <a:spcPts val="300"/>
                  </a:spcBef>
                  <a:spcAft>
                    <a:spcPts val="300"/>
                  </a:spcAft>
                </a:pPr>
                <a:endParaRPr lang="en-US" kern="100" dirty="0">
                  <a:ea typeface="Aptos" panose="020B0004020202020204" pitchFamily="34" charset="0"/>
                </a:endParaRPr>
              </a:p>
              <a:p>
                <a:pPr>
                  <a:lnSpc>
                    <a:spcPct val="115000"/>
                  </a:lnSpc>
                  <a:spcBef>
                    <a:spcPts val="300"/>
                  </a:spcBef>
                  <a:spcAft>
                    <a:spcPts val="300"/>
                  </a:spcAft>
                </a:pPr>
                <a:endParaRPr lang="en-US" kern="100" dirty="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A6A8B813-492B-5EB7-6490-3A92D85CE518}"/>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043" t="-29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AAD5CBF-59B0-061A-2AAB-5B16DA7562C1}"/>
              </a:ext>
            </a:extLst>
          </p:cNvPr>
          <p:cNvPicPr>
            <a:picLocks noChangeAspect="1"/>
          </p:cNvPicPr>
          <p:nvPr/>
        </p:nvPicPr>
        <p:blipFill>
          <a:blip r:embed="rId3"/>
          <a:stretch>
            <a:fillRect/>
          </a:stretch>
        </p:blipFill>
        <p:spPr>
          <a:xfrm>
            <a:off x="2638425" y="1627744"/>
            <a:ext cx="6915150" cy="1057275"/>
          </a:xfrm>
          <a:prstGeom prst="rect">
            <a:avLst/>
          </a:prstGeom>
        </p:spPr>
      </p:pic>
    </p:spTree>
    <p:extLst>
      <p:ext uri="{BB962C8B-B14F-4D97-AF65-F5344CB8AC3E}">
        <p14:creationId xmlns:p14="http://schemas.microsoft.com/office/powerpoint/2010/main" val="39388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B2183-CEA3-1EDB-2C6C-DA80A3F672B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CCD943-ABE2-60F6-9D50-28F071B5AB98}"/>
                  </a:ext>
                </a:extLst>
              </p:cNvPr>
              <p:cNvSpPr>
                <a:spLocks noGrp="1"/>
              </p:cNvSpPr>
              <p:nvPr>
                <p:ph idx="1"/>
              </p:nvPr>
            </p:nvSpPr>
            <p:spPr>
              <a:xfrm>
                <a:off x="342486" y="321350"/>
                <a:ext cx="10521099" cy="6221690"/>
              </a:xfrm>
            </p:spPr>
            <p:txBody>
              <a:bodyPr>
                <a:normAutofit/>
              </a:bodyPr>
              <a:lstStyle/>
              <a:p>
                <a:pPr marL="0" indent="0">
                  <a:lnSpc>
                    <a:spcPct val="115000"/>
                  </a:lnSpc>
                  <a:spcBef>
                    <a:spcPts val="300"/>
                  </a:spcBef>
                  <a:spcAft>
                    <a:spcPts val="300"/>
                  </a:spcAft>
                  <a:buNone/>
                </a:pPr>
                <a:r>
                  <a:rPr lang="en-US" b="1" kern="100" cap="small">
                    <a:ea typeface="Aptos" panose="020B0004020202020204" pitchFamily="34" charset="0"/>
                  </a:rPr>
                  <a:t>Ví dụ:</a:t>
                </a:r>
              </a:p>
              <a:p>
                <a:pPr marL="0" indent="0">
                  <a:lnSpc>
                    <a:spcPct val="115000"/>
                  </a:lnSpc>
                  <a:spcBef>
                    <a:spcPts val="300"/>
                  </a:spcBef>
                  <a:spcAft>
                    <a:spcPts val="300"/>
                  </a:spcAft>
                  <a:buNone/>
                </a:pPr>
                <a:r>
                  <a:rPr lang="en-US" sz="2800">
                    <a:effectLst/>
                    <a:latin typeface="Times New Roman" panose="02020603050405020304" pitchFamily="18" charset="0"/>
                    <a:ea typeface="Aptos" panose="020B0004020202020204" pitchFamily="34" charset="0"/>
                  </a:rPr>
                  <a:t>Hãy tính điện trở suất của mẫu silicon được pha tạp với mật độ nguyên tử cho </a:t>
                </a:r>
                <a14:m>
                  <m:oMath xmlns:m="http://schemas.openxmlformats.org/officeDocument/2006/math">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𝐷</m:t>
                        </m:r>
                      </m:sub>
                    </m:sSub>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4</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i="1">
                            <a:effectLst/>
                            <a:latin typeface="Cambria Math" panose="02040503050406030204" pitchFamily="18" charset="0"/>
                          </a:rPr>
                        </m:ctrlPr>
                      </m:sSupPr>
                      <m:e>
                        <m:r>
                          <a:rPr lang="en-US" sz="2800" i="1">
                            <a:effectLst/>
                            <a:latin typeface="Cambria Math" panose="02040503050406030204" pitchFamily="18" charset="0"/>
                            <a:ea typeface="Aptos" panose="020B0004020202020204" pitchFamily="34" charset="0"/>
                            <a:cs typeface="Times New Roman" panose="02020603050405020304" pitchFamily="18" charset="0"/>
                          </a:rPr>
                          <m:t>10</m:t>
                        </m:r>
                      </m:e>
                      <m:sup>
                        <m:r>
                          <a:rPr lang="en-US" sz="2800" i="1">
                            <a:effectLst/>
                            <a:latin typeface="Cambria Math" panose="02040503050406030204" pitchFamily="18" charset="0"/>
                            <a:ea typeface="Aptos" panose="020B0004020202020204" pitchFamily="34" charset="0"/>
                            <a:cs typeface="Times New Roman" panose="02020603050405020304" pitchFamily="18" charset="0"/>
                          </a:rPr>
                          <m:t>15</m:t>
                        </m:r>
                      </m:sup>
                    </m:sSup>
                    <m:r>
                      <a:rPr lang="en-US" sz="2800" i="1">
                        <a:effectLst/>
                        <a:latin typeface="Cambria Math" panose="02040503050406030204" pitchFamily="18" charset="0"/>
                        <a:ea typeface="Aptos" panose="020B0004020202020204" pitchFamily="34" charset="0"/>
                        <a:cs typeface="Times New Roman" panose="02020603050405020304" pitchFamily="18" charset="0"/>
                      </a:rPr>
                      <m:t> </m:t>
                    </m:r>
                    <m:r>
                      <a:rPr lang="en-US" sz="2800" i="1">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i="1">
                            <a:effectLst/>
                            <a:latin typeface="Cambria Math" panose="02040503050406030204" pitchFamily="18" charset="0"/>
                          </a:rPr>
                        </m:ctrlPr>
                      </m:sSupPr>
                      <m:e>
                        <m:r>
                          <a:rPr lang="en-US" sz="2800" i="1">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3</m:t>
                        </m:r>
                      </m:sup>
                    </m:sSup>
                  </m:oMath>
                </a14:m>
                <a:r>
                  <a:rPr lang="en-US" sz="2800">
                    <a:effectLst/>
                    <a:latin typeface="Times New Roman" panose="02020603050405020304" pitchFamily="18" charset="0"/>
                    <a:ea typeface="Aptos" panose="020B0004020202020204" pitchFamily="34" charset="0"/>
                  </a:rPr>
                  <a:t>. Cho độ linh động trôi của điện tử và lỗ trống lần lượt bằng </a:t>
                </a:r>
                <a14:m>
                  <m:oMath xmlns:m="http://schemas.openxmlformats.org/officeDocument/2006/math">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𝜇</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1280</m:t>
                    </m:r>
                    <m:r>
                      <a:rPr lang="en-US" sz="2800" i="1">
                        <a:effectLst/>
                        <a:latin typeface="Cambria Math" panose="02040503050406030204" pitchFamily="18" charset="0"/>
                        <a:ea typeface="Aptos" panose="020B0004020202020204" pitchFamily="34" charset="0"/>
                        <a:cs typeface="Times New Roman" panose="02020603050405020304" pitchFamily="18" charset="0"/>
                      </a:rPr>
                      <m:t> </m:t>
                    </m:r>
                    <m:f>
                      <m:fPr>
                        <m:type m:val="lin"/>
                        <m:ctrlPr>
                          <a:rPr lang="en-US" i="1">
                            <a:effectLst/>
                            <a:latin typeface="Cambria Math" panose="02040503050406030204" pitchFamily="18" charset="0"/>
                          </a:rPr>
                        </m:ctrlPr>
                      </m:fPr>
                      <m:num>
                        <m:r>
                          <a:rPr lang="en-US" sz="2800" i="1">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i="1">
                                <a:effectLst/>
                                <a:latin typeface="Cambria Math" panose="02040503050406030204" pitchFamily="18" charset="0"/>
                              </a:rPr>
                            </m:ctrlPr>
                          </m:sSupPr>
                          <m:e>
                            <m:r>
                              <a:rPr lang="en-US" sz="2800" i="1">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i="1">
                                <a:effectLst/>
                                <a:latin typeface="Cambria Math" panose="02040503050406030204" pitchFamily="18" charset="0"/>
                                <a:ea typeface="Aptos" panose="020B0004020202020204" pitchFamily="34" charset="0"/>
                                <a:cs typeface="Times New Roman" panose="02020603050405020304" pitchFamily="18" charset="0"/>
                              </a:rPr>
                              <m:t>2</m:t>
                            </m:r>
                          </m:sup>
                        </m:sSup>
                      </m:num>
                      <m:den>
                        <m:r>
                          <a:rPr lang="en-US" sz="2800" i="1">
                            <a:effectLst/>
                            <a:latin typeface="Cambria Math" panose="02040503050406030204" pitchFamily="18" charset="0"/>
                            <a:ea typeface="Aptos" panose="020B0004020202020204" pitchFamily="34" charset="0"/>
                            <a:cs typeface="Times New Roman" panose="02020603050405020304" pitchFamily="18" charset="0"/>
                          </a:rPr>
                          <m:t>𝑉</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𝑠</m:t>
                        </m:r>
                      </m:den>
                    </m:f>
                  </m:oMath>
                </a14:m>
                <a:r>
                  <a:rPr lang="en-US" sz="2800">
                    <a:effectLst/>
                    <a:latin typeface="Times New Roman" panose="02020603050405020304" pitchFamily="18" charset="0"/>
                    <a:ea typeface="Times New Roman" panose="02020603050405020304" pitchFamily="18" charset="0"/>
                  </a:rPr>
                  <a:t> và </a:t>
                </a:r>
                <a14:m>
                  <m:oMath xmlns:m="http://schemas.openxmlformats.org/officeDocument/2006/math">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𝜇</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𝑝</m:t>
                        </m:r>
                      </m:sub>
                    </m:sSub>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375</m:t>
                    </m:r>
                    <m:r>
                      <a:rPr lang="en-US" sz="2800" i="1">
                        <a:effectLst/>
                        <a:latin typeface="Cambria Math" panose="02040503050406030204" pitchFamily="18" charset="0"/>
                        <a:ea typeface="Aptos" panose="020B0004020202020204" pitchFamily="34" charset="0"/>
                        <a:cs typeface="Times New Roman" panose="02020603050405020304" pitchFamily="18" charset="0"/>
                      </a:rPr>
                      <m:t> </m:t>
                    </m:r>
                    <m:f>
                      <m:fPr>
                        <m:type m:val="lin"/>
                        <m:ctrlPr>
                          <a:rPr lang="en-US" i="1">
                            <a:effectLst/>
                            <a:latin typeface="Cambria Math" panose="02040503050406030204" pitchFamily="18" charset="0"/>
                          </a:rPr>
                        </m:ctrlPr>
                      </m:fPr>
                      <m:num>
                        <m:r>
                          <a:rPr lang="en-US" sz="2800" i="1">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i="1">
                                <a:effectLst/>
                                <a:latin typeface="Cambria Math" panose="02040503050406030204" pitchFamily="18" charset="0"/>
                              </a:rPr>
                            </m:ctrlPr>
                          </m:sSupPr>
                          <m:e>
                            <m:r>
                              <a:rPr lang="en-US" sz="2800" i="1">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i="1">
                                <a:effectLst/>
                                <a:latin typeface="Cambria Math" panose="02040503050406030204" pitchFamily="18" charset="0"/>
                                <a:ea typeface="Aptos" panose="020B0004020202020204" pitchFamily="34" charset="0"/>
                                <a:cs typeface="Times New Roman" panose="02020603050405020304" pitchFamily="18" charset="0"/>
                              </a:rPr>
                              <m:t>2</m:t>
                            </m:r>
                          </m:sup>
                        </m:sSup>
                      </m:num>
                      <m:den>
                        <m:r>
                          <a:rPr lang="en-US" sz="2800" i="1">
                            <a:effectLst/>
                            <a:latin typeface="Cambria Math" panose="02040503050406030204" pitchFamily="18" charset="0"/>
                            <a:ea typeface="Aptos" panose="020B0004020202020204" pitchFamily="34" charset="0"/>
                            <a:cs typeface="Times New Roman" panose="02020603050405020304" pitchFamily="18" charset="0"/>
                          </a:rPr>
                          <m:t>𝑉</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𝑠</m:t>
                        </m:r>
                      </m:den>
                    </m:f>
                  </m:oMath>
                </a14:m>
                <a:r>
                  <a:rPr lang="en-US" sz="2800">
                    <a:effectLst/>
                    <a:latin typeface="Times New Roman" panose="02020603050405020304" pitchFamily="18" charset="0"/>
                    <a:ea typeface="Times New Roman" panose="02020603050405020304" pitchFamily="18" charset="0"/>
                  </a:rPr>
                  <a:t>. Biết rằng, mật độ hạt tải điện thuần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10</m:t>
                        </m:r>
                      </m:sup>
                    </m:s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𝑐</m:t>
                    </m:r>
                    <m:sSup>
                      <m:sSupPr>
                        <m:ctrlPr>
                          <a:rPr lang="en-US" i="1">
                            <a:effectLst/>
                            <a:latin typeface="Cambria Math" panose="02040503050406030204" pitchFamily="18" charset="0"/>
                            <a:ea typeface="Times New Roman" panose="02020603050405020304" pitchFamily="18" charset="0"/>
                          </a:rPr>
                        </m:ctrlPr>
                      </m:sSup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US" sz="2800">
                    <a:effectLst/>
                    <a:latin typeface="Times New Roman" panose="02020603050405020304" pitchFamily="18" charset="0"/>
                    <a:ea typeface="Times New Roman" panose="02020603050405020304" pitchFamily="18" charset="0"/>
                  </a:rPr>
                  <a:t>.</a:t>
                </a:r>
                <a:endParaRPr lang="en-US" kern="100">
                  <a:ea typeface="Aptos" panose="020B0004020202020204" pitchFamily="34" charset="0"/>
                </a:endParaRPr>
              </a:p>
              <a:p>
                <a:pPr>
                  <a:lnSpc>
                    <a:spcPct val="115000"/>
                  </a:lnSpc>
                  <a:spcBef>
                    <a:spcPts val="300"/>
                  </a:spcBef>
                  <a:spcAft>
                    <a:spcPts val="300"/>
                  </a:spcAft>
                </a:pPr>
                <a:endParaRPr lang="en-US" kern="100">
                  <a:ea typeface="Aptos" panose="020B0004020202020204" pitchFamily="34" charset="0"/>
                </a:endParaRPr>
              </a:p>
              <a:p>
                <a:pPr>
                  <a:lnSpc>
                    <a:spcPct val="115000"/>
                  </a:lnSpc>
                  <a:spcBef>
                    <a:spcPts val="300"/>
                  </a:spcBef>
                  <a:spcAft>
                    <a:spcPts val="300"/>
                  </a:spcAft>
                </a:pPr>
                <a:endParaRPr lang="en-US" kern="10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E8CCD943-ABE2-60F6-9D50-28F071B5AB98}"/>
                  </a:ext>
                </a:extLst>
              </p:cNvPr>
              <p:cNvSpPr>
                <a:spLocks noGrp="1" noRot="1" noChangeAspect="1" noMove="1" noResize="1" noEditPoints="1" noAdjustHandles="1" noChangeArrowheads="1" noChangeShapeType="1" noTextEdit="1"/>
              </p:cNvSpPr>
              <p:nvPr>
                <p:ph idx="1"/>
              </p:nvPr>
            </p:nvSpPr>
            <p:spPr>
              <a:xfrm>
                <a:off x="342486" y="321350"/>
                <a:ext cx="10521099" cy="6221690"/>
              </a:xfrm>
              <a:blipFill>
                <a:blip r:embed="rId2"/>
                <a:stretch>
                  <a:fillRect l="-1159" t="-686" r="-2144"/>
                </a:stretch>
              </a:blipFill>
            </p:spPr>
            <p:txBody>
              <a:bodyPr/>
              <a:lstStyle/>
              <a:p>
                <a:r>
                  <a:rPr lang="en-US">
                    <a:noFill/>
                  </a:rPr>
                  <a:t> </a:t>
                </a:r>
              </a:p>
            </p:txBody>
          </p:sp>
        </mc:Fallback>
      </mc:AlternateContent>
    </p:spTree>
    <p:extLst>
      <p:ext uri="{BB962C8B-B14F-4D97-AF65-F5344CB8AC3E}">
        <p14:creationId xmlns:p14="http://schemas.microsoft.com/office/powerpoint/2010/main" val="2120234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298CD-EEF5-3F95-8285-9AFD13CAA11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38D5CA-C480-D71A-7787-487E972DEB50}"/>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b="1" kern="100" cap="small">
                <a:ea typeface="Aptos" panose="020B0004020202020204" pitchFamily="34" charset="0"/>
              </a:rPr>
              <a:t>Giải:</a:t>
            </a:r>
          </a:p>
          <a:p>
            <a:pPr>
              <a:lnSpc>
                <a:spcPct val="115000"/>
              </a:lnSpc>
              <a:spcBef>
                <a:spcPts val="300"/>
              </a:spcBef>
              <a:spcAft>
                <a:spcPts val="300"/>
              </a:spcAft>
            </a:pPr>
            <a:endParaRPr lang="en-US" kern="100">
              <a:ea typeface="Aptos" panose="020B0004020202020204" pitchFamily="34" charset="0"/>
            </a:endParaRPr>
          </a:p>
          <a:p>
            <a:pPr>
              <a:lnSpc>
                <a:spcPct val="115000"/>
              </a:lnSpc>
              <a:spcBef>
                <a:spcPts val="300"/>
              </a:spcBef>
              <a:spcAft>
                <a:spcPts val="300"/>
              </a:spcAft>
            </a:pPr>
            <a:endParaRPr lang="en-US" kern="100">
              <a:ea typeface="Aptos" panose="020B0004020202020204" pitchFamily="34" charset="0"/>
            </a:endParaRPr>
          </a:p>
        </p:txBody>
      </p:sp>
    </p:spTree>
    <p:extLst>
      <p:ext uri="{BB962C8B-B14F-4D97-AF65-F5344CB8AC3E}">
        <p14:creationId xmlns:p14="http://schemas.microsoft.com/office/powerpoint/2010/main" val="384643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60BC0-CA3D-EC5A-D3C6-A37FB9909C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20545-C989-4EAF-DB79-41E91889D2BA}"/>
              </a:ext>
            </a:extLst>
          </p:cNvPr>
          <p:cNvSpPr>
            <a:spLocks noGrp="1"/>
          </p:cNvSpPr>
          <p:nvPr>
            <p:ph idx="1"/>
          </p:nvPr>
        </p:nvSpPr>
        <p:spPr>
          <a:xfrm>
            <a:off x="838200" y="546755"/>
            <a:ext cx="10521099" cy="6221690"/>
          </a:xfrm>
        </p:spPr>
        <p:txBody>
          <a:bodyPr>
            <a:normAutofit/>
          </a:bodyPr>
          <a:lstStyle/>
          <a:p>
            <a:r>
              <a:rPr lang="en-US"/>
              <a:t>Trong thực tế, các vấn đề kỹ thuật thường được thể hiện dưới dạng bài toán ngược, tức là yêu cầu tìm ra nguyên nhân hoặc tham số đầu vào từ các kết quả quan sát hoặc dữ liệu đầu ra. </a:t>
            </a:r>
          </a:p>
          <a:p>
            <a:r>
              <a:rPr lang="en-US"/>
              <a:t>Khác với bài toán thuận, trong đó đầu vào đã biết và cần tính toán đầu ra, vấn đề ngược xuất phát từ việc có thông tin đầu ra và cần suy ra đầu vào tương ứng. Bài toán ngược thường là phi tuyến và phức tạp, dẫn đến việc tìm nghiệm chính xác bằng phương pháp giải trực tiếp là không khả thi hoặc không hiệu quả. </a:t>
            </a:r>
          </a:p>
          <a:p>
            <a:r>
              <a:rPr lang="en-US"/>
              <a:t>Các phương pháp lặp thường được sử dụng để tìm nghiệm gần đúng của bài toán ngược. So với phương pháp giải trực tiếp, phương pháp lặp có chi phí tính toán thấp hơn và có thể tích hợp với các thuật toán tối ưu để cải thiện hiệu suất. </a:t>
            </a:r>
          </a:p>
          <a:p>
            <a:r>
              <a:rPr lang="en-US"/>
              <a:t>Ví dụ tiếp theo sẽ minh họa cách giải bài toán ngược sử dụng phương pháp lặp.</a:t>
            </a:r>
          </a:p>
          <a:p>
            <a:pPr>
              <a:lnSpc>
                <a:spcPct val="115000"/>
              </a:lnSpc>
              <a:spcBef>
                <a:spcPts val="300"/>
              </a:spcBef>
              <a:spcAft>
                <a:spcPts val="300"/>
              </a:spcAft>
            </a:pPr>
            <a:endParaRPr lang="en-US" kern="100">
              <a:ea typeface="Aptos" panose="020B0004020202020204" pitchFamily="34" charset="0"/>
            </a:endParaRPr>
          </a:p>
          <a:p>
            <a:pPr>
              <a:lnSpc>
                <a:spcPct val="115000"/>
              </a:lnSpc>
              <a:spcBef>
                <a:spcPts val="300"/>
              </a:spcBef>
              <a:spcAft>
                <a:spcPts val="300"/>
              </a:spcAft>
            </a:pPr>
            <a:endParaRPr lang="en-US" kern="100">
              <a:ea typeface="Aptos" panose="020B0004020202020204" pitchFamily="34" charset="0"/>
            </a:endParaRPr>
          </a:p>
        </p:txBody>
      </p:sp>
    </p:spTree>
    <p:extLst>
      <p:ext uri="{BB962C8B-B14F-4D97-AF65-F5344CB8AC3E}">
        <p14:creationId xmlns:p14="http://schemas.microsoft.com/office/powerpoint/2010/main" val="30628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27C5-04A8-4925-0C30-147A709162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5128A0-7202-26C9-A929-2E3B3F5CD3AD}"/>
                  </a:ext>
                </a:extLst>
              </p:cNvPr>
              <p:cNvSpPr>
                <a:spLocks noGrp="1"/>
              </p:cNvSpPr>
              <p:nvPr>
                <p:ph idx="1"/>
              </p:nvPr>
            </p:nvSpPr>
            <p:spPr>
              <a:xfrm>
                <a:off x="838200" y="289858"/>
                <a:ext cx="10521099" cy="6221690"/>
              </a:xfrm>
            </p:spPr>
            <p:txBody>
              <a:bodyPr>
                <a:normAutofit/>
              </a:bodyPr>
              <a:lstStyle/>
              <a:p>
                <a:pPr marL="0" indent="0">
                  <a:lnSpc>
                    <a:spcPct val="115000"/>
                  </a:lnSpc>
                  <a:spcBef>
                    <a:spcPts val="300"/>
                  </a:spcBef>
                  <a:spcAft>
                    <a:spcPts val="300"/>
                  </a:spcAft>
                  <a:buNone/>
                </a:pPr>
                <a:r>
                  <a:rPr lang="en-US" b="1" kern="100" cap="small">
                    <a:ea typeface="Aptos" panose="020B0004020202020204" pitchFamily="34" charset="0"/>
                  </a:rPr>
                  <a:t>Ví dụ:</a:t>
                </a:r>
              </a:p>
              <a:p>
                <a:pPr marL="0" indent="0">
                  <a:lnSpc>
                    <a:spcPct val="115000"/>
                  </a:lnSpc>
                  <a:spcBef>
                    <a:spcPts val="300"/>
                  </a:spcBef>
                  <a:spcAft>
                    <a:spcPts val="300"/>
                  </a:spcAft>
                  <a:buNone/>
                </a:pPr>
                <a:r>
                  <a:rPr lang="en-US" sz="2800">
                    <a:effectLst/>
                    <a:latin typeface="Times New Roman" panose="02020603050405020304" pitchFamily="18" charset="0"/>
                    <a:ea typeface="Aptos" panose="020B0004020202020204" pitchFamily="34" charset="0"/>
                  </a:rPr>
                  <a:t>Mẫu bán dẫn silicon loại n có điện trở suất bằng </a:t>
                </a:r>
                <a14:m>
                  <m:oMath xmlns:m="http://schemas.openxmlformats.org/officeDocument/2006/math">
                    <m:r>
                      <a:rPr lang="en-US" sz="2800" i="1">
                        <a:effectLst/>
                        <a:latin typeface="Cambria Math" panose="02040503050406030204" pitchFamily="18" charset="0"/>
                        <a:ea typeface="Aptos" panose="020B0004020202020204" pitchFamily="34" charset="0"/>
                        <a:cs typeface="Times New Roman" panose="02020603050405020304" pitchFamily="18" charset="0"/>
                      </a:rPr>
                      <m:t>0</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025</m:t>
                    </m:r>
                    <m:r>
                      <a:rPr lang="en-US" sz="2800" i="1">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en-US" sz="2800">
                        <a:effectLst/>
                        <a:latin typeface="Cambria Math" panose="02040503050406030204" pitchFamily="18" charset="0"/>
                        <a:ea typeface="Aptos" panose="020B0004020202020204" pitchFamily="34" charset="0"/>
                        <a:cs typeface="Times New Roman" panose="02020603050405020304" pitchFamily="18" charset="0"/>
                      </a:rPr>
                      <m:t>Ω</m:t>
                    </m:r>
                    <m:r>
                      <a:rPr lang="en-US" sz="2800" i="1">
                        <a:effectLst/>
                        <a:latin typeface="Cambria Math" panose="02040503050406030204" pitchFamily="18" charset="0"/>
                        <a:ea typeface="Aptos" panose="020B0004020202020204" pitchFamily="34" charset="0"/>
                        <a:cs typeface="Times New Roman" panose="02020603050405020304" pitchFamily="18" charset="0"/>
                      </a:rPr>
                      <m:t>⋅</m:t>
                    </m:r>
                    <m:r>
                      <a:rPr lang="en-US" sz="2800" i="1">
                        <a:effectLst/>
                        <a:latin typeface="Cambria Math" panose="02040503050406030204" pitchFamily="18" charset="0"/>
                        <a:ea typeface="Aptos" panose="020B0004020202020204" pitchFamily="34" charset="0"/>
                        <a:cs typeface="Times New Roman" panose="02020603050405020304" pitchFamily="18" charset="0"/>
                      </a:rPr>
                      <m:t>𝑐𝑚</m:t>
                    </m:r>
                  </m:oMath>
                </a14:m>
                <a:r>
                  <a:rPr lang="en-US" sz="2800">
                    <a:effectLst/>
                    <a:latin typeface="Times New Roman" panose="02020603050405020304" pitchFamily="18" charset="0"/>
                    <a:ea typeface="Times New Roman" panose="02020603050405020304" pitchFamily="18" charset="0"/>
                  </a:rPr>
                  <a:t>. Hãy tìm mật độ của nguyên tử cho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sz="2800">
                    <a:effectLst/>
                    <a:latin typeface="Times New Roman" panose="02020603050405020304" pitchFamily="18" charset="0"/>
                    <a:ea typeface="Times New Roman" panose="02020603050405020304" pitchFamily="18" charset="0"/>
                  </a:rPr>
                  <a:t>. Cho biết sự phụ thuộc của </a:t>
                </a:r>
                <a:r>
                  <a:rPr lang="en-US" sz="2800">
                    <a:effectLst/>
                    <a:latin typeface="Times New Roman" panose="02020603050405020304" pitchFamily="18" charset="0"/>
                    <a:ea typeface="Aptos" panose="020B0004020202020204" pitchFamily="34" charset="0"/>
                  </a:rPr>
                  <a:t>độ linh động của điện tử và lỗ trống vào tổng mật độ pha tạp </a:t>
                </a:r>
                <a14:m>
                  <m:oMath xmlns:m="http://schemas.openxmlformats.org/officeDocument/2006/math">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𝑇</m:t>
                        </m:r>
                      </m:sub>
                    </m:sSub>
                    <m:r>
                      <a:rPr lang="en-US" sz="2800">
                        <a:effectLst/>
                        <a:latin typeface="Cambria Math" panose="02040503050406030204" pitchFamily="18" charset="0"/>
                        <a:ea typeface="Aptos" panose="020B0004020202020204" pitchFamily="34" charset="0"/>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𝐴</m:t>
                            </m:r>
                          </m:sub>
                        </m:sSub>
                        <m:r>
                          <a:rPr lang="en-US" sz="2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𝐷</m:t>
                            </m:r>
                          </m:sub>
                        </m:sSub>
                      </m:e>
                    </m:d>
                  </m:oMath>
                </a14:m>
                <a:r>
                  <a:rPr lang="en-US" sz="2800">
                    <a:effectLst/>
                    <a:latin typeface="Times New Roman" panose="02020603050405020304" pitchFamily="18" charset="0"/>
                    <a:ea typeface="Aptos" panose="020B0004020202020204" pitchFamily="34" charset="0"/>
                  </a:rPr>
                  <a:t> tại </a:t>
                </a:r>
                <a14:m>
                  <m:oMath xmlns:m="http://schemas.openxmlformats.org/officeDocument/2006/math">
                    <m:r>
                      <a:rPr lang="en-US" sz="2800" i="1">
                        <a:effectLst/>
                        <a:latin typeface="Cambria Math" panose="02040503050406030204" pitchFamily="18" charset="0"/>
                        <a:ea typeface="Aptos" panose="020B0004020202020204" pitchFamily="34" charset="0"/>
                        <a:cs typeface="Times New Roman" panose="02020603050405020304" pitchFamily="18" charset="0"/>
                      </a:rPr>
                      <m:t>300</m:t>
                    </m:r>
                    <m:r>
                      <a:rPr lang="en-US" sz="2800" i="1">
                        <a:effectLst/>
                        <a:latin typeface="Cambria Math" panose="02040503050406030204" pitchFamily="18" charset="0"/>
                        <a:ea typeface="Aptos" panose="020B0004020202020204" pitchFamily="34" charset="0"/>
                        <a:cs typeface="Times New Roman" panose="02020603050405020304" pitchFamily="18" charset="0"/>
                      </a:rPr>
                      <m:t> </m:t>
                    </m:r>
                    <m:r>
                      <a:rPr lang="en-US" sz="2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en-US" sz="2800">
                    <a:effectLst/>
                    <a:latin typeface="Times New Roman" panose="02020603050405020304" pitchFamily="18" charset="0"/>
                    <a:ea typeface="Times New Roman" panose="02020603050405020304" pitchFamily="18" charset="0"/>
                  </a:rPr>
                  <a:t> (Hình 1.11) được biểu diễn bởi các công thức sau:</a:t>
                </a:r>
                <a:endParaRPr lang="en-US" kern="100">
                  <a:ea typeface="Aptos" panose="020B0004020202020204" pitchFamily="34" charset="0"/>
                </a:endParaRPr>
              </a:p>
              <a:p>
                <a:pPr marL="0" indent="0">
                  <a:lnSpc>
                    <a:spcPct val="115000"/>
                  </a:lnSpc>
                  <a:spcBef>
                    <a:spcPts val="300"/>
                  </a:spcBef>
                  <a:spcAft>
                    <a:spcPts val="300"/>
                  </a:spcAft>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52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1365</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d>
                                <m:dPr>
                                  <m:ctrlPr>
                                    <a:rPr lang="en-US" i="1">
                                      <a:effectLst/>
                                      <a:latin typeface="Cambria Math" panose="02040503050406030204" pitchFamily="18" charset="0"/>
                                      <a:ea typeface="Times New Roman" panose="02020603050405020304" pitchFamily="18" charset="0"/>
                                    </a:rPr>
                                  </m:ctrlPr>
                                </m:dPr>
                                <m:e>
                                  <m:f>
                                    <m:fPr>
                                      <m:ctrlPr>
                                        <a:rPr lang="en-US" i="1">
                                          <a:effectLst/>
                                          <a:latin typeface="Cambria Math" panose="02040503050406030204" pitchFamily="18" charset="0"/>
                                          <a:ea typeface="Times New Roman" panose="02020603050405020304" pitchFamily="18" charset="0"/>
                                        </a:rPr>
                                      </m:ctrlPr>
                                    </m:fPr>
                                    <m:num>
                                      <m:sSub>
                                        <m:sSubPr>
                                          <m:ctrlPr>
                                            <a:rPr lang="en-US"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9</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68</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16</m:t>
                                          </m:r>
                                        </m:sup>
                                      </m:sSup>
                                    </m:den>
                                  </m:f>
                                </m:e>
                              </m:d>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68</m:t>
                              </m:r>
                            </m:sup>
                          </m:sSup>
                        </m:den>
                      </m:f>
                    </m:oMath>
                  </m:oMathPara>
                </a14:m>
                <a:endParaRPr lang="en-US" kern="100">
                  <a:ea typeface="Aptos" panose="020B0004020202020204" pitchFamily="34" charset="0"/>
                </a:endParaRPr>
              </a:p>
              <a:p>
                <a:pPr marL="0" indent="0">
                  <a:lnSpc>
                    <a:spcPct val="115000"/>
                  </a:lnSpc>
                  <a:spcBef>
                    <a:spcPts val="300"/>
                  </a:spcBef>
                  <a:spcAft>
                    <a:spcPts val="300"/>
                  </a:spcAft>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𝑝</m:t>
                          </m:r>
                        </m:sub>
                      </m:sSub>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44</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9</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en-US" i="1">
                              <a:effectLst/>
                              <a:latin typeface="Cambria Math" panose="02040503050406030204" pitchFamily="18" charset="0"/>
                            </a:rPr>
                          </m:ctrlPr>
                        </m:fPr>
                        <m:num>
                          <m:r>
                            <a:rPr lang="en-US" sz="1800" i="1">
                              <a:effectLst/>
                              <a:latin typeface="Cambria Math" panose="02040503050406030204" pitchFamily="18" charset="0"/>
                              <a:ea typeface="Aptos" panose="020B0004020202020204" pitchFamily="34" charset="0"/>
                              <a:cs typeface="Times New Roman" panose="02020603050405020304" pitchFamily="18" charset="0"/>
                            </a:rPr>
                            <m:t>426</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1</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i="1">
                                  <a:effectLst/>
                                  <a:latin typeface="Cambria Math" panose="02040503050406030204" pitchFamily="18" charset="0"/>
                                </a:rPr>
                              </m:ctrlPr>
                            </m:sSupPr>
                            <m:e>
                              <m:d>
                                <m:dPr>
                                  <m:ctrlPr>
                                    <a:rPr lang="en-US" i="1">
                                      <a:effectLst/>
                                      <a:latin typeface="Cambria Math" panose="02040503050406030204" pitchFamily="18" charset="0"/>
                                    </a:rPr>
                                  </m:ctrlPr>
                                </m:dPr>
                                <m:e>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𝑇</m:t>
                                          </m:r>
                                        </m:sub>
                                      </m:sSub>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23</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Aptos" panose="020B0004020202020204" pitchFamily="34" charset="0"/>
                                              <a:cs typeface="Times New Roman" panose="02020603050405020304" pitchFamily="18" charset="0"/>
                                            </a:rPr>
                                            <m:t>10</m:t>
                                          </m:r>
                                        </m:e>
                                        <m:sup>
                                          <m:r>
                                            <a:rPr lang="en-US" sz="1800" i="1">
                                              <a:effectLst/>
                                              <a:latin typeface="Cambria Math" panose="02040503050406030204" pitchFamily="18" charset="0"/>
                                              <a:ea typeface="Aptos" panose="020B0004020202020204" pitchFamily="34" charset="0"/>
                                              <a:cs typeface="Times New Roman" panose="02020603050405020304" pitchFamily="18" charset="0"/>
                                            </a:rPr>
                                            <m:t>16</m:t>
                                          </m:r>
                                        </m:sup>
                                      </m:sSup>
                                    </m:den>
                                  </m:f>
                                </m:e>
                              </m:d>
                            </m:e>
                            <m:sup>
                              <m:r>
                                <a:rPr lang="en-US" sz="1800" i="1">
                                  <a:effectLst/>
                                  <a:latin typeface="Cambria Math" panose="02040503050406030204" pitchFamily="18" charset="0"/>
                                  <a:ea typeface="Aptos" panose="020B0004020202020204" pitchFamily="34" charset="0"/>
                                  <a:cs typeface="Times New Roman" panose="02020603050405020304" pitchFamily="18" charset="0"/>
                                </a:rPr>
                                <m:t>0</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72</m:t>
                              </m:r>
                            </m:sup>
                          </m:sSup>
                        </m:den>
                      </m:f>
                    </m:oMath>
                  </m:oMathPara>
                </a14:m>
                <a:endParaRPr lang="en-US" kern="100">
                  <a:ea typeface="Aptos" panose="020B0004020202020204" pitchFamily="34" charset="0"/>
                </a:endParaRPr>
              </a:p>
              <a:p>
                <a:pPr marL="0" indent="0">
                  <a:lnSpc>
                    <a:spcPct val="115000"/>
                  </a:lnSpc>
                  <a:spcBef>
                    <a:spcPts val="300"/>
                  </a:spcBef>
                  <a:spcAft>
                    <a:spcPts val="300"/>
                  </a:spcAft>
                  <a:buNone/>
                </a:pPr>
                <a:endParaRPr lang="en-US" kern="10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D05128A0-7202-26C9-A929-2E3B3F5CD3AD}"/>
                  </a:ext>
                </a:extLst>
              </p:cNvPr>
              <p:cNvSpPr>
                <a:spLocks noGrp="1" noRot="1" noChangeAspect="1" noMove="1" noResize="1" noEditPoints="1" noAdjustHandles="1" noChangeArrowheads="1" noChangeShapeType="1" noTextEdit="1"/>
              </p:cNvSpPr>
              <p:nvPr>
                <p:ph idx="1"/>
              </p:nvPr>
            </p:nvSpPr>
            <p:spPr>
              <a:xfrm>
                <a:off x="838200" y="289858"/>
                <a:ext cx="10521099" cy="6221690"/>
              </a:xfrm>
              <a:blipFill>
                <a:blip r:embed="rId2"/>
                <a:stretch>
                  <a:fillRect l="-1217" t="-686" r="-2145"/>
                </a:stretch>
              </a:blipFill>
            </p:spPr>
            <p:txBody>
              <a:bodyPr/>
              <a:lstStyle/>
              <a:p>
                <a:r>
                  <a:rPr lang="en-US">
                    <a:noFill/>
                  </a:rPr>
                  <a:t> </a:t>
                </a:r>
              </a:p>
            </p:txBody>
          </p:sp>
        </mc:Fallback>
      </mc:AlternateContent>
    </p:spTree>
    <p:extLst>
      <p:ext uri="{BB962C8B-B14F-4D97-AF65-F5344CB8AC3E}">
        <p14:creationId xmlns:p14="http://schemas.microsoft.com/office/powerpoint/2010/main" val="7747652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C0D97-9B69-08D5-4094-C69B4C6BD51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0ED19-2F14-FB8D-F1AA-AE4C2A5BE10C}"/>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b="1" kern="100" cap="small">
                    <a:ea typeface="Aptos" panose="020B0004020202020204" pitchFamily="34" charset="0"/>
                  </a:rPr>
                  <a:t>Giải:</a:t>
                </a:r>
              </a:p>
              <a:p>
                <a:pPr marL="0" indent="0">
                  <a:buNone/>
                </a:pPr>
                <a:r>
                  <a:rPr lang="en-US"/>
                  <a:t>Do mẫu bán dẫn chỉ được pha tạp bởi nguyên tử cho nên: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rPr>
                        <m:t>𝑞</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𝑛</m:t>
                          </m:r>
                        </m:sub>
                      </m:s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𝑞</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𝐷</m:t>
                          </m:r>
                        </m:sub>
                      </m:sSub>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𝐷</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num>
                        <m:den>
                          <m:r>
                            <a:rPr lang="en-US" i="1">
                              <a:latin typeface="Cambria Math" panose="02040503050406030204" pitchFamily="18" charset="0"/>
                            </a:rPr>
                            <m:t>𝑞</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0.025×1.6×</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−19</m:t>
                              </m:r>
                            </m:sup>
                          </m:sSup>
                        </m:den>
                      </m:f>
                      <m:r>
                        <a:rPr lang="en-US" i="1">
                          <a:latin typeface="Cambria Math" panose="02040503050406030204" pitchFamily="18" charset="0"/>
                        </a:rPr>
                        <m:t>=2.5×</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20</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𝑐𝑚</m:t>
                              </m:r>
                            </m:e>
                          </m:d>
                        </m:e>
                        <m:sup>
                          <m:r>
                            <a:rPr lang="en-US" i="1">
                              <a:latin typeface="Cambria Math" panose="02040503050406030204" pitchFamily="18" charset="0"/>
                            </a:rPr>
                            <m:t>−1</m:t>
                          </m:r>
                        </m:sup>
                      </m:sSup>
                      <m:r>
                        <a:rPr lang="en-US" i="1">
                          <a:latin typeface="Cambria Math" panose="02040503050406030204" pitchFamily="18" charset="0"/>
                        </a:rPr>
                        <m:t>.</m:t>
                      </m:r>
                    </m:oMath>
                  </m:oMathPara>
                </a14:m>
                <a:endParaRPr lang="en-US"/>
              </a:p>
              <a:p>
                <a:pPr marL="0" indent="0">
                  <a:buNone/>
                </a:pPr>
                <a:r>
                  <a:rPr lang="en-US"/>
                  <a:t>Biết rằng, mối quan hệ giữa độ linh động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𝑛</m:t>
                        </m:r>
                      </m:sub>
                    </m:sSub>
                  </m:oMath>
                </a14:m>
                <a:r>
                  <a:rPr lang="en-US"/>
                  <a:t> và mật độ pha tạp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𝐷</m:t>
                        </m:r>
                      </m:sub>
                    </m:sSub>
                  </m:oMath>
                </a14:m>
                <a:r>
                  <a:rPr lang="en-US"/>
                  <a:t> chỉ có thể xác định thông qua đồ thị thực nghiệm. </a:t>
                </a:r>
              </a:p>
              <a:p>
                <a:pPr marL="0" indent="0">
                  <a:buNone/>
                </a:pPr>
                <a:r>
                  <a:rPr lang="en-US"/>
                  <a:t>Đây là một ví dụ cho dạng bài toán thường gặp trong kỹ thuật. Nghiệm của bài toán này có thể tìm được dựa trên phương pháp lặp thử - sai. </a:t>
                </a:r>
              </a:p>
              <a:p>
                <a:pPr marL="0" indent="0">
                  <a:buNone/>
                </a:pPr>
                <a:r>
                  <a:rPr lang="en-US"/>
                  <a:t>Để giải bài toán này, chúng ta cần thiết lập quy trình, trong đó việc lựa chọn một tham số cho phép chúng ta ước lượng các tham số khác để dẫn đến nghiệm. </a:t>
                </a:r>
                <a:endParaRPr lang="en-US" kern="100">
                  <a:ea typeface="Aptos" panose="020B0004020202020204" pitchFamily="34" charset="0"/>
                </a:endParaRPr>
              </a:p>
              <a:p>
                <a:pPr marL="0" indent="0">
                  <a:lnSpc>
                    <a:spcPct val="115000"/>
                  </a:lnSpc>
                  <a:spcBef>
                    <a:spcPts val="300"/>
                  </a:spcBef>
                  <a:spcAft>
                    <a:spcPts val="300"/>
                  </a:spcAft>
                  <a:buNone/>
                </a:pPr>
                <a:endParaRPr lang="en-US" kern="10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0850ED19-2F14-FB8D-F1AA-AE4C2A5BE10C}"/>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217" t="-686" r="-2145"/>
                </a:stretch>
              </a:blipFill>
            </p:spPr>
            <p:txBody>
              <a:bodyPr/>
              <a:lstStyle/>
              <a:p>
                <a:r>
                  <a:rPr lang="en-US">
                    <a:noFill/>
                  </a:rPr>
                  <a:t> </a:t>
                </a:r>
              </a:p>
            </p:txBody>
          </p:sp>
        </mc:Fallback>
      </mc:AlternateContent>
    </p:spTree>
    <p:extLst>
      <p:ext uri="{BB962C8B-B14F-4D97-AF65-F5344CB8AC3E}">
        <p14:creationId xmlns:p14="http://schemas.microsoft.com/office/powerpoint/2010/main" val="12376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6A7C2-FC54-F3C0-6BE1-6307887F0C8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C2FFD4-E5D9-D6B3-5BA4-BCCA96A2037A}"/>
                  </a:ext>
                </a:extLst>
              </p:cNvPr>
              <p:cNvSpPr>
                <a:spLocks noGrp="1"/>
              </p:cNvSpPr>
              <p:nvPr>
                <p:ph idx="1"/>
              </p:nvPr>
            </p:nvSpPr>
            <p:spPr>
              <a:xfrm>
                <a:off x="838200" y="546755"/>
                <a:ext cx="10521099" cy="6221690"/>
              </a:xfrm>
            </p:spPr>
            <p:txBody>
              <a:bodyPr>
                <a:normAutofit/>
              </a:bodyPr>
              <a:lstStyle/>
              <a:p>
                <a:pPr marL="0" indent="0" algn="just">
                  <a:lnSpc>
                    <a:spcPct val="115000"/>
                  </a:lnSpc>
                  <a:spcBef>
                    <a:spcPts val="300"/>
                  </a:spcBef>
                  <a:spcAft>
                    <a:spcPts val="300"/>
                  </a:spcAft>
                  <a:buNone/>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Phương pháp cho bài toán này như sau:</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indent="0" algn="just">
                  <a:lnSpc>
                    <a:spcPct val="115000"/>
                  </a:lnSpc>
                  <a:spcBef>
                    <a:spcPts val="300"/>
                  </a:spcBef>
                  <a:spcAft>
                    <a:spcPts val="300"/>
                  </a:spcAft>
                  <a:buNone/>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1. Chọn giá trị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indent="0" algn="just">
                  <a:lnSpc>
                    <a:spcPct val="115000"/>
                  </a:lnSpc>
                  <a:spcBef>
                    <a:spcPts val="300"/>
                  </a:spcBef>
                  <a:spcAft>
                    <a:spcPts val="300"/>
                  </a:spcAft>
                  <a:buNone/>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2. Tính độ linh động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indent="0" algn="just">
                  <a:lnSpc>
                    <a:spcPct val="115000"/>
                  </a:lnSpc>
                  <a:spcBef>
                    <a:spcPts val="300"/>
                  </a:spcBef>
                  <a:spcAft>
                    <a:spcPts val="300"/>
                  </a:spcAft>
                  <a:buNone/>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3. Tính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indent="0" algn="just">
                  <a:lnSpc>
                    <a:spcPct val="115000"/>
                  </a:lnSpc>
                  <a:spcBef>
                    <a:spcPts val="300"/>
                  </a:spcBef>
                  <a:spcAft>
                    <a:spcPts val="300"/>
                  </a:spcAft>
                  <a:buNone/>
                </a:pPr>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4. Nếu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 chưa đúng, lặp lại bước 1.</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Bef>
                    <a:spcPts val="300"/>
                  </a:spcBef>
                  <a:spcAft>
                    <a:spcPts val="300"/>
                  </a:spcAft>
                  <a:buNone/>
                </a:pPr>
                <a:r>
                  <a:rPr lang="en-US" sz="2800">
                    <a:effectLst/>
                    <a:latin typeface="Times New Roman" panose="02020603050405020304" pitchFamily="18" charset="0"/>
                    <a:ea typeface="Times New Roman" panose="02020603050405020304" pitchFamily="18" charset="0"/>
                  </a:rPr>
                  <a:t>Việc lựa chọn giá trị khởi tạo đóng vai trò quan trọng, giúp cho quy trình nhanh hội tụ. </a:t>
                </a:r>
              </a:p>
            </p:txBody>
          </p:sp>
        </mc:Choice>
        <mc:Fallback xmlns="">
          <p:sp>
            <p:nvSpPr>
              <p:cNvPr id="3" name="Content Placeholder 2">
                <a:extLst>
                  <a:ext uri="{FF2B5EF4-FFF2-40B4-BE49-F238E27FC236}">
                    <a16:creationId xmlns:a16="http://schemas.microsoft.com/office/drawing/2014/main" id="{00C2FFD4-E5D9-D6B3-5BA4-BCCA96A2037A}"/>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217" t="-686" r="-1217"/>
                </a:stretch>
              </a:blipFill>
            </p:spPr>
            <p:txBody>
              <a:bodyPr/>
              <a:lstStyle/>
              <a:p>
                <a:r>
                  <a:rPr lang="en-US">
                    <a:noFill/>
                  </a:rPr>
                  <a:t> </a:t>
                </a:r>
              </a:p>
            </p:txBody>
          </p:sp>
        </mc:Fallback>
      </mc:AlternateContent>
    </p:spTree>
    <p:extLst>
      <p:ext uri="{BB962C8B-B14F-4D97-AF65-F5344CB8AC3E}">
        <p14:creationId xmlns:p14="http://schemas.microsoft.com/office/powerpoint/2010/main" val="265648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863F7-E1EA-BBFF-429E-A0E8A214F2B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ECC6FF-F69A-561D-DC77-720F7400BAE0}"/>
              </a:ext>
            </a:extLst>
          </p:cNvPr>
          <p:cNvSpPr>
            <a:spLocks noGrp="1"/>
          </p:cNvSpPr>
          <p:nvPr>
            <p:ph idx="1"/>
          </p:nvPr>
        </p:nvSpPr>
        <p:spPr>
          <a:xfrm>
            <a:off x="838200" y="546755"/>
            <a:ext cx="10515600" cy="5630208"/>
          </a:xfrm>
        </p:spPr>
        <p:txBody>
          <a:bodyPr/>
          <a:lstStyle/>
          <a:p>
            <a:r>
              <a:rPr lang="vi-VN" dirty="0"/>
              <a:t>Bán dẫn thuần chia thành 2 loại: </a:t>
            </a:r>
            <a:endParaRPr lang="en-US" dirty="0"/>
          </a:p>
          <a:p>
            <a:pPr marL="574675">
              <a:buFontTx/>
              <a:buChar char="-"/>
            </a:pPr>
            <a:r>
              <a:rPr lang="en-US" b="1" dirty="0"/>
              <a:t>Đ</a:t>
            </a:r>
            <a:r>
              <a:rPr lang="vi-VN" b="1" dirty="0"/>
              <a:t>ơn chất</a:t>
            </a:r>
            <a:r>
              <a:rPr lang="en-US" dirty="0"/>
              <a:t>:</a:t>
            </a:r>
            <a:r>
              <a:rPr lang="vi-VN" dirty="0"/>
              <a:t> nhóm IV</a:t>
            </a:r>
            <a:r>
              <a:rPr lang="en-US" dirty="0"/>
              <a:t> (Si, Ge)</a:t>
            </a:r>
          </a:p>
          <a:p>
            <a:pPr marL="574675">
              <a:buFontTx/>
              <a:buChar char="-"/>
            </a:pPr>
            <a:r>
              <a:rPr lang="en-US" b="1" dirty="0"/>
              <a:t>H</a:t>
            </a:r>
            <a:r>
              <a:rPr lang="vi-VN" b="1" dirty="0"/>
              <a:t>ợp chất</a:t>
            </a:r>
            <a:r>
              <a:rPr lang="en-US" dirty="0"/>
              <a:t>: </a:t>
            </a:r>
            <a:r>
              <a:rPr lang="vi-VN" dirty="0"/>
              <a:t>nhóm III và nhóm V, hay nhóm II và nhóm VI</a:t>
            </a:r>
            <a:r>
              <a:rPr lang="en-US" dirty="0"/>
              <a:t> (GaAs)</a:t>
            </a:r>
            <a:endParaRPr lang="vi-VN" dirty="0"/>
          </a:p>
        </p:txBody>
      </p:sp>
      <p:pic>
        <p:nvPicPr>
          <p:cNvPr id="4" name="Picture 3">
            <a:extLst>
              <a:ext uri="{FF2B5EF4-FFF2-40B4-BE49-F238E27FC236}">
                <a16:creationId xmlns:a16="http://schemas.microsoft.com/office/drawing/2014/main" id="{D53277C7-B2AB-E7F5-289B-B56D49584B01}"/>
              </a:ext>
            </a:extLst>
          </p:cNvPr>
          <p:cNvPicPr>
            <a:picLocks noChangeAspect="1"/>
          </p:cNvPicPr>
          <p:nvPr/>
        </p:nvPicPr>
        <p:blipFill>
          <a:blip r:embed="rId2"/>
          <a:stretch>
            <a:fillRect/>
          </a:stretch>
        </p:blipFill>
        <p:spPr>
          <a:xfrm>
            <a:off x="1373532" y="2130212"/>
            <a:ext cx="4411021" cy="4475052"/>
          </a:xfrm>
          <a:prstGeom prst="rect">
            <a:avLst/>
          </a:prstGeom>
        </p:spPr>
      </p:pic>
      <p:pic>
        <p:nvPicPr>
          <p:cNvPr id="6" name="Picture 5">
            <a:extLst>
              <a:ext uri="{FF2B5EF4-FFF2-40B4-BE49-F238E27FC236}">
                <a16:creationId xmlns:a16="http://schemas.microsoft.com/office/drawing/2014/main" id="{002B1725-F5F8-7305-19C6-FFD14BC3BD84}"/>
              </a:ext>
            </a:extLst>
          </p:cNvPr>
          <p:cNvPicPr>
            <a:picLocks noChangeAspect="1"/>
          </p:cNvPicPr>
          <p:nvPr/>
        </p:nvPicPr>
        <p:blipFill>
          <a:blip r:embed="rId3"/>
          <a:stretch>
            <a:fillRect/>
          </a:stretch>
        </p:blipFill>
        <p:spPr>
          <a:xfrm>
            <a:off x="6407449" y="2130212"/>
            <a:ext cx="4585548" cy="4475052"/>
          </a:xfrm>
          <a:prstGeom prst="rect">
            <a:avLst/>
          </a:prstGeom>
        </p:spPr>
      </p:pic>
    </p:spTree>
    <p:extLst>
      <p:ext uri="{BB962C8B-B14F-4D97-AF65-F5344CB8AC3E}">
        <p14:creationId xmlns:p14="http://schemas.microsoft.com/office/powerpoint/2010/main" val="189954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BF658-F73E-C8B0-1009-F6FD9584B11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87E530-785A-98FC-504C-635344FC6E3D}"/>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sz="2800">
                    <a:effectLst/>
                    <a:latin typeface="Times New Roman" panose="02020603050405020304" pitchFamily="18" charset="0"/>
                    <a:ea typeface="Times New Roman" panose="02020603050405020304" pitchFamily="18" charset="0"/>
                  </a:rPr>
                  <a:t>Ta chọn giá trị khởi tạo của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sz="2800">
                    <a:effectLst/>
                    <a:latin typeface="Times New Roman" panose="02020603050405020304" pitchFamily="18" charset="0"/>
                    <a:ea typeface="Times New Roman" panose="02020603050405020304" pitchFamily="18" charset="0"/>
                  </a:rPr>
                  <a:t> bằng </a:t>
                </a:r>
                <a14:m>
                  <m:oMath xmlns:m="http://schemas.openxmlformats.org/officeDocument/2006/math">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18</m:t>
                        </m:r>
                      </m:sup>
                    </m:s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𝑐</m:t>
                    </m:r>
                    <m:sSup>
                      <m:sSupPr>
                        <m:ctrlPr>
                          <a:rPr lang="en-US" i="1">
                            <a:effectLst/>
                            <a:latin typeface="Cambria Math" panose="02040503050406030204" pitchFamily="18" charset="0"/>
                            <a:ea typeface="Times New Roman" panose="02020603050405020304" pitchFamily="18" charset="0"/>
                          </a:rPr>
                        </m:ctrlPr>
                      </m:sSup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US" sz="2800">
                    <a:effectLst/>
                    <a:latin typeface="Times New Roman" panose="02020603050405020304" pitchFamily="18" charset="0"/>
                    <a:ea typeface="Times New Roman" panose="02020603050405020304" pitchFamily="18" charset="0"/>
                  </a:rPr>
                  <a:t>. Giá trị của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sz="280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n-US" sz="2800">
                    <a:effectLst/>
                    <a:latin typeface="Times New Roman" panose="02020603050405020304" pitchFamily="18" charset="0"/>
                    <a:ea typeface="Times New Roman" panose="02020603050405020304" pitchFamily="18" charset="0"/>
                  </a:rPr>
                  <a:t>, và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sz="2800">
                    <a:effectLst/>
                    <a:latin typeface="Times New Roman" panose="02020603050405020304" pitchFamily="18" charset="0"/>
                    <a:ea typeface="Times New Roman" panose="02020603050405020304" pitchFamily="18" charset="0"/>
                  </a:rPr>
                  <a:t> được trình bày như sau:</a:t>
                </a:r>
                <a:endParaRPr lang="en-US" kern="10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F087E530-785A-98FC-504C-635344FC6E3D}"/>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217" t="-686" r="-121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9FD949-8819-D20D-8D6D-2409D2CB16B3}"/>
              </a:ext>
            </a:extLst>
          </p:cNvPr>
          <p:cNvPicPr>
            <a:picLocks noChangeAspect="1"/>
          </p:cNvPicPr>
          <p:nvPr/>
        </p:nvPicPr>
        <p:blipFill>
          <a:blip r:embed="rId3"/>
          <a:stretch>
            <a:fillRect/>
          </a:stretch>
        </p:blipFill>
        <p:spPr>
          <a:xfrm>
            <a:off x="3024187" y="1751863"/>
            <a:ext cx="6143625" cy="4410075"/>
          </a:xfrm>
          <a:prstGeom prst="rect">
            <a:avLst/>
          </a:prstGeom>
        </p:spPr>
      </p:pic>
    </p:spTree>
    <p:extLst>
      <p:ext uri="{BB962C8B-B14F-4D97-AF65-F5344CB8AC3E}">
        <p14:creationId xmlns:p14="http://schemas.microsoft.com/office/powerpoint/2010/main" val="353279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250E9-FF42-5751-D239-EE66C77C251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1C198-CB67-68A3-686A-F27C477F1360}"/>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b="1" kern="100" cap="small">
                <a:ea typeface="Aptos" panose="020B0004020202020204" pitchFamily="34" charset="0"/>
              </a:rPr>
              <a:t>Bài tập:</a:t>
            </a:r>
          </a:p>
          <a:p>
            <a:pPr marL="0" indent="0">
              <a:buNone/>
            </a:pPr>
            <a:r>
              <a:rPr lang="en-US" sz="2800">
                <a:effectLst/>
                <a:latin typeface="Times New Roman" panose="02020603050405020304" pitchFamily="18" charset="0"/>
                <a:ea typeface="Aptos" panose="020B0004020202020204" pitchFamily="34" charset="0"/>
              </a:rPr>
              <a:t>Hãy tính mật độ nguyên tử cho nhỏ nhất cần để biến chất bán dẫn silicon thành chất dẫn điện tại nhiệt độ phòng.</a:t>
            </a:r>
            <a:endParaRPr lang="en-US" kern="100">
              <a:ea typeface="Aptos" panose="020B0004020202020204" pitchFamily="34" charset="0"/>
            </a:endParaRPr>
          </a:p>
        </p:txBody>
      </p:sp>
    </p:spTree>
    <p:extLst>
      <p:ext uri="{BB962C8B-B14F-4D97-AF65-F5344CB8AC3E}">
        <p14:creationId xmlns:p14="http://schemas.microsoft.com/office/powerpoint/2010/main" val="4015991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6B1D4-F561-497D-CE6A-4752CEB0A88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E039AF-DC67-835E-3145-5F2EACA65ED7}"/>
              </a:ext>
            </a:extLst>
          </p:cNvPr>
          <p:cNvSpPr>
            <a:spLocks noGrp="1"/>
          </p:cNvSpPr>
          <p:nvPr>
            <p:ph idx="1"/>
          </p:nvPr>
        </p:nvSpPr>
        <p:spPr>
          <a:xfrm>
            <a:off x="838201" y="546755"/>
            <a:ext cx="6288464" cy="6221690"/>
          </a:xfrm>
        </p:spPr>
        <p:txBody>
          <a:bodyPr>
            <a:normAutofit/>
          </a:bodyPr>
          <a:lstStyle/>
          <a:p>
            <a:r>
              <a:rPr lang="vi-VN" dirty="0"/>
              <a:t>Trong thực tế, khi điện trường đạt đến mức đủ lớn, tần suất các hạt tải điện va chạm với các nguyên tử/ion trong mạng tinh thể sẽ tăng cao, do vậy chúng sẽ không được gia tốc nhiều ⇒ vận tốc của các hạt tải điện không phụ thuộc tuyến tính vào cường độ điện trường và đạt trạng thái bão hòa.</a:t>
            </a:r>
            <a:endParaRPr lang="en-US" dirty="0"/>
          </a:p>
          <a:p>
            <a:r>
              <a:rPr lang="vi-VN" dirty="0"/>
              <a:t>Hiện tượng này được gọi là bão hòa vận tốc.</a:t>
            </a:r>
            <a:endParaRPr lang="en-US" dirty="0"/>
          </a:p>
          <a:p>
            <a:r>
              <a:rPr lang="vi-VN" dirty="0"/>
              <a:t>Hiện tượng bão hòa vận tốc giới hạn tần số hoạt động của linh kiện bán dẫn.</a:t>
            </a:r>
          </a:p>
          <a:p>
            <a:pPr>
              <a:lnSpc>
                <a:spcPct val="115000"/>
              </a:lnSpc>
              <a:spcBef>
                <a:spcPts val="300"/>
              </a:spcBef>
              <a:spcAft>
                <a:spcPts val="300"/>
              </a:spcAft>
            </a:pPr>
            <a:endParaRPr lang="en-US" kern="100" dirty="0">
              <a:ea typeface="Aptos" panose="020B0004020202020204" pitchFamily="34" charset="0"/>
            </a:endParaRPr>
          </a:p>
          <a:p>
            <a:pPr>
              <a:lnSpc>
                <a:spcPct val="115000"/>
              </a:lnSpc>
              <a:spcBef>
                <a:spcPts val="300"/>
              </a:spcBef>
              <a:spcAft>
                <a:spcPts val="300"/>
              </a:spcAft>
            </a:pPr>
            <a:endParaRPr lang="en-US" kern="100" dirty="0">
              <a:ea typeface="Aptos" panose="020B0004020202020204" pitchFamily="34" charset="0"/>
            </a:endParaRPr>
          </a:p>
        </p:txBody>
      </p:sp>
      <p:pic>
        <p:nvPicPr>
          <p:cNvPr id="2" name="object 4">
            <a:extLst>
              <a:ext uri="{FF2B5EF4-FFF2-40B4-BE49-F238E27FC236}">
                <a16:creationId xmlns:a16="http://schemas.microsoft.com/office/drawing/2014/main" id="{8088AF9B-0E19-2099-0FC9-6E2418EE3E4B}"/>
              </a:ext>
            </a:extLst>
          </p:cNvPr>
          <p:cNvPicPr/>
          <p:nvPr/>
        </p:nvPicPr>
        <p:blipFill>
          <a:blip r:embed="rId2" cstate="print"/>
          <a:stretch>
            <a:fillRect/>
          </a:stretch>
        </p:blipFill>
        <p:spPr>
          <a:xfrm>
            <a:off x="7441480" y="2048601"/>
            <a:ext cx="4343782" cy="2760797"/>
          </a:xfrm>
          <a:prstGeom prst="rect">
            <a:avLst/>
          </a:prstGeom>
        </p:spPr>
      </p:pic>
    </p:spTree>
    <p:extLst>
      <p:ext uri="{BB962C8B-B14F-4D97-AF65-F5344CB8AC3E}">
        <p14:creationId xmlns:p14="http://schemas.microsoft.com/office/powerpoint/2010/main" val="299743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CE3B-65F6-DB17-95C3-D8D5B69C98F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0E75E1-A4BF-8C93-109D-9B84691AB9A6}"/>
                  </a:ext>
                </a:extLst>
              </p:cNvPr>
              <p:cNvSpPr>
                <a:spLocks noGrp="1"/>
              </p:cNvSpPr>
              <p:nvPr>
                <p:ph idx="1"/>
              </p:nvPr>
            </p:nvSpPr>
            <p:spPr>
              <a:xfrm>
                <a:off x="838200" y="546755"/>
                <a:ext cx="10521099" cy="6221690"/>
              </a:xfrm>
            </p:spPr>
            <p:txBody>
              <a:bodyPr>
                <a:normAutofit fontScale="92500"/>
              </a:bodyPr>
              <a:lstStyle/>
              <a:p>
                <a:pPr marL="0" indent="0">
                  <a:lnSpc>
                    <a:spcPct val="115000"/>
                  </a:lnSpc>
                  <a:spcBef>
                    <a:spcPts val="300"/>
                  </a:spcBef>
                  <a:spcAft>
                    <a:spcPts val="300"/>
                  </a:spcAft>
                  <a:buNone/>
                </a:pPr>
                <a:r>
                  <a:rPr lang="en-US" b="1" kern="100" cap="small">
                    <a:ea typeface="Aptos" panose="020B0004020202020204" pitchFamily="34" charset="0"/>
                  </a:rPr>
                  <a:t>Ví dụ:</a:t>
                </a:r>
              </a:p>
              <a:p>
                <a:pPr marL="0" indent="0">
                  <a:buNone/>
                </a:pPr>
                <a:r>
                  <a:rPr lang="en-US" sz="2800">
                    <a:effectLst/>
                    <a:latin typeface="Times New Roman" panose="02020603050405020304" pitchFamily="18" charset="0"/>
                    <a:ea typeface="Aptos" panose="020B0004020202020204" pitchFamily="34" charset="0"/>
                  </a:rPr>
                  <a:t>Vận tốc trôi của điện tử khi xét đến hiệu ứng bão hòa vận tốc được tính như sau:</a:t>
                </a:r>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𝑣</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4000" i="1">
                              <a:effectLst/>
                              <a:latin typeface="Cambria Math" panose="02040503050406030204" pitchFamily="18" charset="0"/>
                              <a:ea typeface="Times New Roman" panose="02020603050405020304" pitchFamily="18" charset="0"/>
                            </a:rPr>
                          </m:ctrlPr>
                        </m:fPr>
                        <m:num>
                          <m:sSub>
                            <m:sSubPr>
                              <m:ctrlPr>
                                <a:rPr lang="en-US" sz="4000"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4000" i="1">
                                  <a:effectLst/>
                                  <a:latin typeface="Cambria Math" panose="02040503050406030204" pitchFamily="18" charset="0"/>
                                  <a:ea typeface="Times New Roman" panose="02020603050405020304" pitchFamily="18" charset="0"/>
                                </a:rPr>
                              </m:ctrlPr>
                            </m:fPr>
                            <m:num>
                              <m:sSub>
                                <m:sSubPr>
                                  <m:ctrlPr>
                                    <a:rPr lang="en-US" sz="4000"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num>
                            <m:den>
                              <m:sSub>
                                <m:sSubPr>
                                  <m:ctrlPr>
                                    <a:rPr lang="en-US" sz="4000"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𝑠𝑎𝑡</m:t>
                                  </m:r>
                                </m:sub>
                              </m:sSub>
                            </m:den>
                          </m:f>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oMath>
                  </m:oMathPara>
                </a14:m>
                <a:endParaRPr lang="en-US" sz="4000" kern="100">
                  <a:ea typeface="Aptos" panose="020B0004020202020204" pitchFamily="34" charset="0"/>
                </a:endParaRPr>
              </a:p>
              <a:p>
                <a:pPr marL="0" indent="0">
                  <a:buNone/>
                </a:pPr>
                <a:r>
                  <a:rPr lang="en-US" kern="100">
                    <a:ea typeface="Aptos" panose="020B0004020202020204" pitchFamily="34" charset="0"/>
                  </a:rPr>
                  <a:t>trong đó, </a:t>
                </a:r>
                <a14:m>
                  <m:oMath xmlns:m="http://schemas.openxmlformats.org/officeDocument/2006/math">
                    <m:sSub>
                      <m:sSubPr>
                        <m:ctrlPr>
                          <a:rPr lang="en-US" i="1" smtClean="0">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𝜇</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0</m:t>
                        </m:r>
                      </m:sub>
                    </m:sSub>
                  </m:oMath>
                </a14:m>
                <a:r>
                  <a:rPr lang="en-US" sz="2800">
                    <a:effectLst/>
                    <a:latin typeface="Times New Roman" panose="02020603050405020304" pitchFamily="18" charset="0"/>
                    <a:ea typeface="Times New Roman" panose="02020603050405020304" pitchFamily="18" charset="0"/>
                  </a:rPr>
                  <a:t> là độ linh động khi điện trường nhỏ; </a:t>
                </a:r>
                <a14:m>
                  <m:oMath xmlns:m="http://schemas.openxmlformats.org/officeDocument/2006/math">
                    <m:sSub>
                      <m:sSubPr>
                        <m:ctrlPr>
                          <a:rPr lang="en-US" sz="2800" b="0" i="1" smtClean="0">
                            <a:effectLst/>
                            <a:latin typeface="Cambria Math" panose="02040503050406030204" pitchFamily="18" charset="0"/>
                            <a:ea typeface="Times New Roman" panose="02020603050405020304" pitchFamily="18" charset="0"/>
                          </a:rPr>
                        </m:ctrlPr>
                      </m:sSubPr>
                      <m:e>
                        <m:r>
                          <a:rPr lang="en-US" sz="2800" b="0" i="1" smtClean="0">
                            <a:effectLst/>
                            <a:latin typeface="Cambria Math" panose="02040503050406030204" pitchFamily="18" charset="0"/>
                            <a:ea typeface="Times New Roman" panose="02020603050405020304" pitchFamily="18" charset="0"/>
                          </a:rPr>
                          <m:t>𝑣</m:t>
                        </m:r>
                      </m:e>
                      <m:sub>
                        <m:r>
                          <a:rPr lang="en-US" sz="2800" b="0" i="1" smtClean="0">
                            <a:effectLst/>
                            <a:latin typeface="Cambria Math" panose="02040503050406030204" pitchFamily="18" charset="0"/>
                            <a:ea typeface="Times New Roman" panose="02020603050405020304" pitchFamily="18" charset="0"/>
                          </a:rPr>
                          <m:t>𝑠𝑎𝑡</m:t>
                        </m:r>
                      </m:sub>
                    </m:sSub>
                  </m:oMath>
                </a14:m>
                <a:r>
                  <a:rPr lang="en-US" kern="100">
                    <a:ea typeface="Aptos" panose="020B0004020202020204" pitchFamily="34" charset="0"/>
                  </a:rPr>
                  <a:t> - vận tốc khi đạt trạng thái bão hòa.</a:t>
                </a:r>
              </a:p>
              <a:p>
                <a:pPr marL="0" indent="0" algn="just">
                  <a:lnSpc>
                    <a:spcPct val="115000"/>
                  </a:lnSpc>
                  <a:spcBef>
                    <a:spcPts val="300"/>
                  </a:spcBef>
                  <a:spcAft>
                    <a:spcPts val="300"/>
                  </a:spcAft>
                  <a:buNone/>
                </a:pPr>
                <a:r>
                  <a:rPr lang="en-US" sz="2800"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Cho mẫu bán dẫn đồng nhất với chiều dài </a:t>
                </a:r>
                <a14:m>
                  <m:oMath xmlns:m="http://schemas.openxmlformats.org/officeDocument/2006/math">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0</m:t>
                    </m:r>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2</m:t>
                    </m:r>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𝜇</m:t>
                    </m:r>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𝑚</m:t>
                    </m:r>
                  </m:oMath>
                </a14:m>
                <a:r>
                  <a:rPr lang="en-US" sz="2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Cho độ linh động ở điện trường thấp </a:t>
                </a:r>
                <a14:m>
                  <m:oMath xmlns:m="http://schemas.openxmlformats.org/officeDocument/2006/math">
                    <m:d>
                      <m:d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e>
                    </m:d>
                  </m:oMath>
                </a14:m>
                <a:r>
                  <a:rPr lang="en-US" sz="2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bằng </a:t>
                </a:r>
                <a14:m>
                  <m:oMath xmlns:m="http://schemas.openxmlformats.org/officeDocument/2006/math">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1350</m:t>
                    </m:r>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type m:val="lin"/>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sSup>
                          <m:sSup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𝑠</m:t>
                        </m:r>
                      </m:den>
                    </m:f>
                  </m:oMath>
                </a14:m>
                <a:r>
                  <a:rPr lang="en-US" sz="2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và vận tốc bão hòa </a:t>
                </a:r>
                <a14:m>
                  <m:oMath xmlns:m="http://schemas.openxmlformats.org/officeDocument/2006/math">
                    <m:d>
                      <m:d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𝑠𝑎𝑡</m:t>
                            </m:r>
                          </m:sub>
                        </m:sSub>
                      </m:e>
                    </m:d>
                  </m:oMath>
                </a14:m>
                <a:r>
                  <a:rPr lang="en-US" sz="2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bằng </a:t>
                </a:r>
                <a14:m>
                  <m:oMath xmlns:m="http://schemas.openxmlformats.org/officeDocument/2006/math">
                    <m:sSup>
                      <m:sSup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7</m:t>
                        </m:r>
                      </m:sup>
                    </m:sSup>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type m:val="lin"/>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𝑐𝑚</m:t>
                        </m:r>
                      </m:num>
                      <m:den>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𝑠</m:t>
                        </m:r>
                      </m:den>
                    </m:f>
                  </m:oMath>
                </a14:m>
                <a:r>
                  <a:rPr lang="en-US" sz="2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indent="0" algn="just">
                  <a:lnSpc>
                    <a:spcPct val="115000"/>
                  </a:lnSpc>
                  <a:spcBef>
                    <a:spcPts val="300"/>
                  </a:spcBef>
                  <a:spcAft>
                    <a:spcPts val="300"/>
                  </a:spcAft>
                  <a:buNone/>
                </a:pPr>
                <a:r>
                  <a:rPr lang="en-US" sz="2800"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Đặt mẫu bán dẫn vào điện áp bằng </a:t>
                </a:r>
                <a14:m>
                  <m:oMath xmlns:m="http://schemas.openxmlformats.org/officeDocument/2006/math">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𝑉</m:t>
                    </m:r>
                  </m:oMath>
                </a14:m>
                <a:r>
                  <a:rPr lang="en-US" sz="2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Hãy tính độ linh động hiệu dụng.</a:t>
                </a:r>
                <a:endParaRPr lang="en-US" sz="2800"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indent="0" algn="just">
                  <a:lnSpc>
                    <a:spcPct val="115000"/>
                  </a:lnSpc>
                  <a:spcBef>
                    <a:spcPts val="300"/>
                  </a:spcBef>
                  <a:spcAft>
                    <a:spcPts val="300"/>
                  </a:spcAft>
                  <a:buNone/>
                </a:pPr>
                <a:r>
                  <a:rPr lang="en-US" sz="2800"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 Hãy tính điện áp tối đa đặt vào mẫu bán dẫn để độ linh động hiệu dụng không giảm quá </a:t>
                </a:r>
                <a14:m>
                  <m:oMath xmlns:m="http://schemas.openxmlformats.org/officeDocument/2006/math">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10</m:t>
                    </m:r>
                    <m:r>
                      <a:rPr lang="en-US" sz="2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so với </a:t>
                </a:r>
                <a14:m>
                  <m:oMath xmlns:m="http://schemas.openxmlformats.org/officeDocument/2006/math">
                    <m:sSub>
                      <m:sSub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2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US" kern="10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C20E75E1-A4BF-8C93-109D-9B84691AB9A6}"/>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043" t="-588" r="-1043" b="-784"/>
                </a:stretch>
              </a:blipFill>
            </p:spPr>
            <p:txBody>
              <a:bodyPr/>
              <a:lstStyle/>
              <a:p>
                <a:r>
                  <a:rPr lang="en-US">
                    <a:noFill/>
                  </a:rPr>
                  <a:t> </a:t>
                </a:r>
              </a:p>
            </p:txBody>
          </p:sp>
        </mc:Fallback>
      </mc:AlternateContent>
    </p:spTree>
    <p:extLst>
      <p:ext uri="{BB962C8B-B14F-4D97-AF65-F5344CB8AC3E}">
        <p14:creationId xmlns:p14="http://schemas.microsoft.com/office/powerpoint/2010/main" val="3974425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3E84-F625-665D-ED71-08C7E583801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3E29BD-7E6E-0B54-7FAD-1A0BE6CD39E6}"/>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b="1" kern="100" cap="small">
                <a:ea typeface="Aptos" panose="020B0004020202020204" pitchFamily="34" charset="0"/>
              </a:rPr>
              <a:t>Giải:</a:t>
            </a:r>
          </a:p>
          <a:p>
            <a:pPr marL="0" indent="0">
              <a:buNone/>
            </a:pPr>
            <a:endParaRPr lang="en-US" kern="100">
              <a:ea typeface="Aptos" panose="020B0004020202020204" pitchFamily="34" charset="0"/>
            </a:endParaRPr>
          </a:p>
        </p:txBody>
      </p:sp>
    </p:spTree>
    <p:extLst>
      <p:ext uri="{BB962C8B-B14F-4D97-AF65-F5344CB8AC3E}">
        <p14:creationId xmlns:p14="http://schemas.microsoft.com/office/powerpoint/2010/main" val="298786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6F4F3-728F-E74E-8ECE-567C19572C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928C41-9BDF-D60B-DE87-68AF00491A60}"/>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b="1" kern="100" cap="small">
                    <a:ea typeface="Aptos" panose="020B0004020202020204" pitchFamily="34" charset="0"/>
                  </a:rPr>
                  <a:t>Bài tập:</a:t>
                </a:r>
              </a:p>
              <a:p>
                <a:pPr indent="0" algn="just">
                  <a:lnSpc>
                    <a:spcPct val="115000"/>
                  </a:lnSpc>
                  <a:spcBef>
                    <a:spcPts val="300"/>
                  </a:spcBef>
                  <a:spcAft>
                    <a:spcPts val="300"/>
                  </a:spcAft>
                  <a:buNone/>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Hãy tính điện áp tối đa đặt vào mẫu bán dẫn để độ linh động hiệu dụng không giảm quá </a:t>
                </a:r>
                <a14:m>
                  <m:oMath xmlns:m="http://schemas.openxmlformats.org/officeDocument/2006/math">
                    <m:r>
                      <a:rPr lang="en-US" sz="2800" i="1" kern="100">
                        <a:effectLst/>
                        <a:latin typeface="Cambria Math" panose="02040503050406030204" pitchFamily="18" charset="0"/>
                        <a:ea typeface="Aptos" panose="020B0004020202020204" pitchFamily="34" charset="0"/>
                        <a:cs typeface="Times New Roman" panose="02020603050405020304" pitchFamily="18" charset="0"/>
                      </a:rPr>
                      <m:t>20</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 so với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US" kern="10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AC928C41-9BDF-D60B-DE87-68AF00491A60}"/>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217" t="-686" r="-1217"/>
                </a:stretch>
              </a:blipFill>
            </p:spPr>
            <p:txBody>
              <a:bodyPr/>
              <a:lstStyle/>
              <a:p>
                <a:r>
                  <a:rPr lang="en-US">
                    <a:noFill/>
                  </a:rPr>
                  <a:t> </a:t>
                </a:r>
              </a:p>
            </p:txBody>
          </p:sp>
        </mc:Fallback>
      </mc:AlternateContent>
    </p:spTree>
    <p:extLst>
      <p:ext uri="{BB962C8B-B14F-4D97-AF65-F5344CB8AC3E}">
        <p14:creationId xmlns:p14="http://schemas.microsoft.com/office/powerpoint/2010/main" val="2667138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AB183-13F5-1C60-C3B5-D61C4E477A5B}"/>
              </a:ext>
            </a:extLst>
          </p:cNvPr>
          <p:cNvSpPr>
            <a:spLocks noGrp="1"/>
          </p:cNvSpPr>
          <p:nvPr>
            <p:ph type="title"/>
          </p:nvPr>
        </p:nvSpPr>
        <p:spPr/>
        <p:txBody>
          <a:bodyPr/>
          <a:lstStyle/>
          <a:p>
            <a:r>
              <a:rPr lang="en-US" dirty="0"/>
              <a:t>1.3.2 </a:t>
            </a:r>
            <a:r>
              <a:rPr lang="en-US" dirty="0" err="1"/>
              <a:t>Dòng</a:t>
            </a:r>
            <a:r>
              <a:rPr lang="en-US" dirty="0"/>
              <a:t> </a:t>
            </a:r>
            <a:r>
              <a:rPr lang="en-US" dirty="0" err="1"/>
              <a:t>khuếch</a:t>
            </a:r>
            <a:r>
              <a:rPr lang="en-US" dirty="0"/>
              <a:t> </a:t>
            </a:r>
            <a:r>
              <a:rPr lang="en-US" dirty="0" err="1"/>
              <a:t>tán</a:t>
            </a:r>
            <a:endParaRPr lang="en-US" dirty="0"/>
          </a:p>
        </p:txBody>
      </p:sp>
      <p:sp>
        <p:nvSpPr>
          <p:cNvPr id="3" name="Content Placeholder 2">
            <a:extLst>
              <a:ext uri="{FF2B5EF4-FFF2-40B4-BE49-F238E27FC236}">
                <a16:creationId xmlns:a16="http://schemas.microsoft.com/office/drawing/2014/main" id="{CBDF7A2C-072F-B8F9-1E4F-E3E4EF569AD2}"/>
              </a:ext>
            </a:extLst>
          </p:cNvPr>
          <p:cNvSpPr>
            <a:spLocks noGrp="1"/>
          </p:cNvSpPr>
          <p:nvPr>
            <p:ph idx="1"/>
          </p:nvPr>
        </p:nvSpPr>
        <p:spPr/>
        <p:txBody>
          <a:bodyPr/>
          <a:lstStyle/>
          <a:p>
            <a:r>
              <a:rPr lang="vi-VN" dirty="0"/>
              <a:t>Hiện tượng khuếch tán sinh ra do sự chênh lệch về nồng</a:t>
            </a:r>
            <a:r>
              <a:rPr lang="en-US" dirty="0"/>
              <a:t> </a:t>
            </a:r>
            <a:r>
              <a:rPr lang="vi-VN" dirty="0"/>
              <a:t>độ.</a:t>
            </a:r>
          </a:p>
          <a:p>
            <a:r>
              <a:rPr lang="vi-VN" dirty="0"/>
              <a:t>Kết quả của quá trình khuếch tán: xóa bỏ sự chênh lệch nồng độ.</a:t>
            </a:r>
          </a:p>
          <a:p>
            <a:endParaRPr lang="en-US" dirty="0"/>
          </a:p>
        </p:txBody>
      </p:sp>
      <p:pic>
        <p:nvPicPr>
          <p:cNvPr id="4" name="object 2">
            <a:extLst>
              <a:ext uri="{FF2B5EF4-FFF2-40B4-BE49-F238E27FC236}">
                <a16:creationId xmlns:a16="http://schemas.microsoft.com/office/drawing/2014/main" id="{74E89C0E-D407-4C1B-08EA-00CE4171BDA8}"/>
              </a:ext>
            </a:extLst>
          </p:cNvPr>
          <p:cNvPicPr/>
          <p:nvPr/>
        </p:nvPicPr>
        <p:blipFill>
          <a:blip r:embed="rId2" cstate="print"/>
          <a:stretch>
            <a:fillRect/>
          </a:stretch>
        </p:blipFill>
        <p:spPr>
          <a:xfrm>
            <a:off x="1538139" y="2411135"/>
            <a:ext cx="9115721" cy="3325498"/>
          </a:xfrm>
          <a:prstGeom prst="rect">
            <a:avLst/>
          </a:prstGeom>
        </p:spPr>
      </p:pic>
    </p:spTree>
    <p:extLst>
      <p:ext uri="{BB962C8B-B14F-4D97-AF65-F5344CB8AC3E}">
        <p14:creationId xmlns:p14="http://schemas.microsoft.com/office/powerpoint/2010/main" val="184316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099E9-DA1D-948F-9BF6-79127D907B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779B7-1719-F5F8-2B7B-BBDD5BA758E6}"/>
              </a:ext>
            </a:extLst>
          </p:cNvPr>
          <p:cNvSpPr>
            <a:spLocks noGrp="1"/>
          </p:cNvSpPr>
          <p:nvPr>
            <p:ph idx="1"/>
          </p:nvPr>
        </p:nvSpPr>
        <p:spPr>
          <a:xfrm>
            <a:off x="838200" y="546755"/>
            <a:ext cx="10521099" cy="6221690"/>
          </a:xfrm>
        </p:spPr>
        <p:txBody>
          <a:bodyPr>
            <a:normAutofit/>
          </a:bodyPr>
          <a:lstStyle/>
          <a:p>
            <a:pPr>
              <a:lnSpc>
                <a:spcPct val="115000"/>
              </a:lnSpc>
              <a:spcBef>
                <a:spcPts val="300"/>
              </a:spcBef>
              <a:spcAft>
                <a:spcPts val="300"/>
              </a:spcAft>
            </a:pPr>
            <a:r>
              <a:rPr lang="en-US" dirty="0" err="1"/>
              <a:t>Một</a:t>
            </a:r>
            <a:r>
              <a:rPr lang="en-US" dirty="0"/>
              <a:t> </a:t>
            </a:r>
            <a:r>
              <a:rPr lang="en-US" dirty="0" err="1"/>
              <a:t>cơ</a:t>
            </a:r>
            <a:r>
              <a:rPr lang="en-US" dirty="0"/>
              <a:t> </a:t>
            </a:r>
            <a:r>
              <a:rPr lang="en-US" dirty="0" err="1"/>
              <a:t>chế</a:t>
            </a:r>
            <a:r>
              <a:rPr lang="en-US" dirty="0"/>
              <a:t> </a:t>
            </a:r>
            <a:r>
              <a:rPr lang="en-US" dirty="0" err="1"/>
              <a:t>tương</a:t>
            </a:r>
            <a:r>
              <a:rPr lang="en-US" dirty="0"/>
              <a:t> </a:t>
            </a:r>
            <a:r>
              <a:rPr lang="en-US" dirty="0" err="1"/>
              <a:t>tự</a:t>
            </a:r>
            <a:r>
              <a:rPr lang="en-US" dirty="0"/>
              <a:t> </a:t>
            </a:r>
            <a:r>
              <a:rPr lang="en-US" dirty="0" err="1"/>
              <a:t>cũng</a:t>
            </a:r>
            <a:r>
              <a:rPr lang="en-US" dirty="0"/>
              <a:t> </a:t>
            </a:r>
            <a:r>
              <a:rPr lang="en-US" dirty="0" err="1"/>
              <a:t>diễn</a:t>
            </a:r>
            <a:r>
              <a:rPr lang="en-US" dirty="0"/>
              <a:t> </a:t>
            </a:r>
            <a:r>
              <a:rPr lang="en-US" dirty="0" err="1"/>
              <a:t>ra</a:t>
            </a:r>
            <a:r>
              <a:rPr lang="en-US" dirty="0"/>
              <a:t> </a:t>
            </a:r>
            <a:r>
              <a:rPr lang="en-US" dirty="0" err="1"/>
              <a:t>trong</a:t>
            </a:r>
            <a:r>
              <a:rPr lang="en-US" dirty="0"/>
              <a:t> </a:t>
            </a:r>
            <a:r>
              <a:rPr lang="en-US" dirty="0" err="1"/>
              <a:t>chất</a:t>
            </a:r>
            <a:r>
              <a:rPr lang="en-US" dirty="0"/>
              <a:t> </a:t>
            </a:r>
            <a:r>
              <a:rPr lang="en-US" dirty="0" err="1"/>
              <a:t>bán</a:t>
            </a:r>
            <a:r>
              <a:rPr lang="en-US" dirty="0"/>
              <a:t> </a:t>
            </a:r>
            <a:r>
              <a:rPr lang="en-US" dirty="0" err="1"/>
              <a:t>dẫn</a:t>
            </a:r>
            <a:r>
              <a:rPr lang="en-US" dirty="0"/>
              <a:t> </a:t>
            </a:r>
            <a:r>
              <a:rPr lang="en-US" dirty="0" err="1"/>
              <a:t>khi</a:t>
            </a:r>
            <a:r>
              <a:rPr lang="en-US" dirty="0"/>
              <a:t> </a:t>
            </a:r>
            <a:r>
              <a:rPr lang="en-US" dirty="0" err="1"/>
              <a:t>các</a:t>
            </a:r>
            <a:r>
              <a:rPr lang="en-US" dirty="0"/>
              <a:t> </a:t>
            </a:r>
            <a:r>
              <a:rPr lang="en-US" dirty="0" err="1"/>
              <a:t>hạt</a:t>
            </a:r>
            <a:r>
              <a:rPr lang="en-US" dirty="0"/>
              <a:t> </a:t>
            </a:r>
            <a:r>
              <a:rPr lang="en-US" dirty="0" err="1"/>
              <a:t>tải</a:t>
            </a:r>
            <a:r>
              <a:rPr lang="en-US" dirty="0"/>
              <a:t> </a:t>
            </a:r>
            <a:r>
              <a:rPr lang="en-US" dirty="0" err="1"/>
              <a:t>điện</a:t>
            </a:r>
            <a:r>
              <a:rPr lang="en-US" dirty="0"/>
              <a:t> </a:t>
            </a:r>
            <a:r>
              <a:rPr lang="en-US" dirty="0" err="1"/>
              <a:t>được</a:t>
            </a:r>
            <a:r>
              <a:rPr lang="en-US" dirty="0"/>
              <a:t> </a:t>
            </a:r>
            <a:r>
              <a:rPr lang="en-US" dirty="0" err="1"/>
              <a:t>bơm</a:t>
            </a:r>
            <a:r>
              <a:rPr lang="en-US" dirty="0"/>
              <a:t> </a:t>
            </a:r>
            <a:r>
              <a:rPr lang="en-US" dirty="0" err="1"/>
              <a:t>vào</a:t>
            </a:r>
            <a:r>
              <a:rPr lang="en-US" dirty="0"/>
              <a:t> </a:t>
            </a:r>
            <a:r>
              <a:rPr lang="en-US" dirty="0" err="1"/>
              <a:t>chất</a:t>
            </a:r>
            <a:r>
              <a:rPr lang="en-US" dirty="0"/>
              <a:t> </a:t>
            </a:r>
            <a:r>
              <a:rPr lang="en-US" dirty="0" err="1"/>
              <a:t>bán</a:t>
            </a:r>
            <a:r>
              <a:rPr lang="en-US" dirty="0"/>
              <a:t> </a:t>
            </a:r>
            <a:r>
              <a:rPr lang="en-US" dirty="0" err="1"/>
              <a:t>dẫn</a:t>
            </a:r>
            <a:r>
              <a:rPr lang="en-US" dirty="0"/>
              <a:t> </a:t>
            </a:r>
            <a:r>
              <a:rPr lang="en-US" dirty="0" err="1"/>
              <a:t>và</a:t>
            </a:r>
            <a:r>
              <a:rPr lang="en-US" dirty="0"/>
              <a:t> </a:t>
            </a:r>
            <a:r>
              <a:rPr lang="en-US" dirty="0" err="1"/>
              <a:t>tạo</a:t>
            </a:r>
            <a:r>
              <a:rPr lang="en-US" dirty="0"/>
              <a:t> </a:t>
            </a:r>
            <a:r>
              <a:rPr lang="en-US" dirty="0" err="1"/>
              <a:t>nên</a:t>
            </a:r>
            <a:r>
              <a:rPr lang="en-US" dirty="0"/>
              <a:t> </a:t>
            </a:r>
            <a:r>
              <a:rPr lang="en-US" dirty="0" err="1"/>
              <a:t>sự</a:t>
            </a:r>
            <a:r>
              <a:rPr lang="en-US" dirty="0"/>
              <a:t> </a:t>
            </a:r>
            <a:r>
              <a:rPr lang="en-US" dirty="0" err="1"/>
              <a:t>phân</a:t>
            </a:r>
            <a:r>
              <a:rPr lang="en-US" dirty="0"/>
              <a:t> </a:t>
            </a:r>
            <a:r>
              <a:rPr lang="en-US" dirty="0" err="1"/>
              <a:t>bố</a:t>
            </a:r>
            <a:r>
              <a:rPr lang="en-US" dirty="0"/>
              <a:t> </a:t>
            </a:r>
            <a:r>
              <a:rPr lang="en-US" dirty="0" err="1"/>
              <a:t>không</a:t>
            </a:r>
            <a:r>
              <a:rPr lang="en-US" dirty="0"/>
              <a:t> </a:t>
            </a:r>
            <a:r>
              <a:rPr lang="en-US" dirty="0" err="1"/>
              <a:t>đồng</a:t>
            </a:r>
            <a:r>
              <a:rPr lang="en-US" dirty="0"/>
              <a:t> </a:t>
            </a:r>
            <a:r>
              <a:rPr lang="en-US" dirty="0" err="1"/>
              <a:t>đều</a:t>
            </a:r>
            <a:r>
              <a:rPr lang="en-US" dirty="0"/>
              <a:t> </a:t>
            </a:r>
            <a:r>
              <a:rPr lang="en-US" dirty="0" err="1"/>
              <a:t>về</a:t>
            </a:r>
            <a:r>
              <a:rPr lang="en-US" dirty="0"/>
              <a:t> </a:t>
            </a:r>
            <a:r>
              <a:rPr lang="en-US" dirty="0" err="1"/>
              <a:t>mật</a:t>
            </a:r>
            <a:r>
              <a:rPr lang="en-US" dirty="0"/>
              <a:t> </a:t>
            </a:r>
            <a:r>
              <a:rPr lang="en-US" dirty="0" err="1"/>
              <a:t>độ</a:t>
            </a:r>
            <a:r>
              <a:rPr lang="en-US" dirty="0"/>
              <a:t>. </a:t>
            </a:r>
          </a:p>
          <a:p>
            <a:pPr>
              <a:lnSpc>
                <a:spcPct val="115000"/>
              </a:lnSpc>
              <a:spcBef>
                <a:spcPts val="300"/>
              </a:spcBef>
              <a:spcAft>
                <a:spcPts val="300"/>
              </a:spcAft>
            </a:pPr>
            <a:r>
              <a:rPr lang="en-US" dirty="0"/>
              <a:t>Do </a:t>
            </a:r>
            <a:r>
              <a:rPr lang="en-US" dirty="0" err="1"/>
              <a:t>có</a:t>
            </a:r>
            <a:r>
              <a:rPr lang="en-US" dirty="0"/>
              <a:t> </a:t>
            </a:r>
            <a:r>
              <a:rPr lang="en-US" dirty="0" err="1"/>
              <a:t>sự</a:t>
            </a:r>
            <a:r>
              <a:rPr lang="en-US" dirty="0"/>
              <a:t> </a:t>
            </a:r>
            <a:r>
              <a:rPr lang="en-US" dirty="0" err="1"/>
              <a:t>chênh</a:t>
            </a:r>
            <a:r>
              <a:rPr lang="en-US" dirty="0"/>
              <a:t> </a:t>
            </a:r>
            <a:r>
              <a:rPr lang="en-US" dirty="0" err="1"/>
              <a:t>lệch</a:t>
            </a:r>
            <a:r>
              <a:rPr lang="en-US" dirty="0"/>
              <a:t> </a:t>
            </a:r>
            <a:r>
              <a:rPr lang="en-US" dirty="0" err="1"/>
              <a:t>về</a:t>
            </a:r>
            <a:r>
              <a:rPr lang="en-US" dirty="0"/>
              <a:t> </a:t>
            </a:r>
            <a:r>
              <a:rPr lang="en-US" dirty="0" err="1"/>
              <a:t>mật</a:t>
            </a:r>
            <a:r>
              <a:rPr lang="en-US" dirty="0"/>
              <a:t> </a:t>
            </a:r>
            <a:r>
              <a:rPr lang="en-US" dirty="0" err="1"/>
              <a:t>độ</a:t>
            </a:r>
            <a:r>
              <a:rPr lang="en-US" dirty="0"/>
              <a:t>, </a:t>
            </a:r>
            <a:r>
              <a:rPr lang="en-US" dirty="0" err="1"/>
              <a:t>các</a:t>
            </a:r>
            <a:r>
              <a:rPr lang="en-US" dirty="0"/>
              <a:t> </a:t>
            </a:r>
            <a:r>
              <a:rPr lang="en-US" dirty="0" err="1"/>
              <a:t>hạt</a:t>
            </a:r>
            <a:r>
              <a:rPr lang="en-US" dirty="0"/>
              <a:t> </a:t>
            </a:r>
            <a:r>
              <a:rPr lang="en-US" dirty="0" err="1"/>
              <a:t>tải</a:t>
            </a:r>
            <a:r>
              <a:rPr lang="en-US" dirty="0"/>
              <a:t> </a:t>
            </a:r>
            <a:r>
              <a:rPr lang="en-US" dirty="0" err="1"/>
              <a:t>điện</a:t>
            </a:r>
            <a:r>
              <a:rPr lang="en-US" dirty="0"/>
              <a:t> </a:t>
            </a:r>
            <a:r>
              <a:rPr lang="en-US" dirty="0" err="1"/>
              <a:t>dịch</a:t>
            </a:r>
            <a:r>
              <a:rPr lang="en-US" dirty="0"/>
              <a:t> </a:t>
            </a:r>
            <a:r>
              <a:rPr lang="en-US" dirty="0" err="1"/>
              <a:t>chuyển</a:t>
            </a:r>
            <a:r>
              <a:rPr lang="en-US" dirty="0"/>
              <a:t> </a:t>
            </a:r>
            <a:r>
              <a:rPr lang="en-US" dirty="0" err="1"/>
              <a:t>từ</a:t>
            </a:r>
            <a:r>
              <a:rPr lang="en-US" dirty="0"/>
              <a:t> </a:t>
            </a:r>
            <a:r>
              <a:rPr lang="en-US" dirty="0" err="1"/>
              <a:t>vùng</a:t>
            </a:r>
            <a:r>
              <a:rPr lang="en-US" dirty="0"/>
              <a:t> </a:t>
            </a:r>
            <a:r>
              <a:rPr lang="en-US" dirty="0" err="1"/>
              <a:t>có</a:t>
            </a:r>
            <a:r>
              <a:rPr lang="en-US" dirty="0"/>
              <a:t> </a:t>
            </a:r>
            <a:r>
              <a:rPr lang="en-US" dirty="0" err="1"/>
              <a:t>mật</a:t>
            </a:r>
            <a:r>
              <a:rPr lang="en-US" dirty="0"/>
              <a:t> </a:t>
            </a:r>
            <a:r>
              <a:rPr lang="en-US" dirty="0" err="1"/>
              <a:t>độ</a:t>
            </a:r>
            <a:r>
              <a:rPr lang="en-US" dirty="0"/>
              <a:t> </a:t>
            </a:r>
            <a:r>
              <a:rPr lang="en-US" dirty="0" err="1"/>
              <a:t>cao</a:t>
            </a:r>
            <a:r>
              <a:rPr lang="en-US" dirty="0"/>
              <a:t> sang </a:t>
            </a:r>
            <a:r>
              <a:rPr lang="en-US" dirty="0" err="1"/>
              <a:t>vùng</a:t>
            </a:r>
            <a:r>
              <a:rPr lang="en-US" dirty="0"/>
              <a:t> </a:t>
            </a:r>
            <a:r>
              <a:rPr lang="en-US" dirty="0" err="1"/>
              <a:t>có</a:t>
            </a:r>
            <a:r>
              <a:rPr lang="en-US" dirty="0"/>
              <a:t> </a:t>
            </a:r>
            <a:r>
              <a:rPr lang="en-US" dirty="0" err="1"/>
              <a:t>mật</a:t>
            </a:r>
            <a:r>
              <a:rPr lang="en-US" dirty="0"/>
              <a:t> </a:t>
            </a:r>
            <a:r>
              <a:rPr lang="en-US" dirty="0" err="1"/>
              <a:t>độ</a:t>
            </a:r>
            <a:r>
              <a:rPr lang="en-US" dirty="0"/>
              <a:t> </a:t>
            </a:r>
            <a:r>
              <a:rPr lang="en-US" dirty="0" err="1"/>
              <a:t>thấp</a:t>
            </a:r>
            <a:r>
              <a:rPr lang="en-US" dirty="0"/>
              <a:t>, </a:t>
            </a:r>
            <a:r>
              <a:rPr lang="en-US" dirty="0" err="1"/>
              <a:t>ngay</a:t>
            </a:r>
            <a:r>
              <a:rPr lang="en-US" dirty="0"/>
              <a:t> </a:t>
            </a:r>
            <a:r>
              <a:rPr lang="en-US" dirty="0" err="1"/>
              <a:t>cả</a:t>
            </a:r>
            <a:r>
              <a:rPr lang="en-US" dirty="0"/>
              <a:t> </a:t>
            </a:r>
            <a:r>
              <a:rPr lang="en-US" dirty="0" err="1"/>
              <a:t>khi</a:t>
            </a:r>
            <a:r>
              <a:rPr lang="en-US" dirty="0"/>
              <a:t> </a:t>
            </a:r>
            <a:r>
              <a:rPr lang="en-US" dirty="0" err="1"/>
              <a:t>không</a:t>
            </a:r>
            <a:r>
              <a:rPr lang="en-US" dirty="0"/>
              <a:t> </a:t>
            </a:r>
            <a:r>
              <a:rPr lang="en-US" dirty="0" err="1"/>
              <a:t>có</a:t>
            </a:r>
            <a:r>
              <a:rPr lang="en-US" dirty="0"/>
              <a:t> </a:t>
            </a:r>
            <a:r>
              <a:rPr lang="en-US" dirty="0" err="1"/>
              <a:t>tác</a:t>
            </a:r>
            <a:r>
              <a:rPr lang="en-US" dirty="0"/>
              <a:t> </a:t>
            </a:r>
            <a:r>
              <a:rPr lang="en-US" dirty="0" err="1"/>
              <a:t>động</a:t>
            </a:r>
            <a:r>
              <a:rPr lang="en-US" dirty="0"/>
              <a:t> </a:t>
            </a:r>
            <a:r>
              <a:rPr lang="en-US" dirty="0" err="1"/>
              <a:t>của</a:t>
            </a:r>
            <a:r>
              <a:rPr lang="en-US" dirty="0"/>
              <a:t> </a:t>
            </a:r>
            <a:r>
              <a:rPr lang="en-US" dirty="0" err="1"/>
              <a:t>điện</a:t>
            </a:r>
            <a:r>
              <a:rPr lang="en-US" dirty="0"/>
              <a:t> </a:t>
            </a:r>
            <a:r>
              <a:rPr lang="en-US" dirty="0" err="1"/>
              <a:t>trường</a:t>
            </a:r>
            <a:r>
              <a:rPr lang="en-US" dirty="0"/>
              <a:t>. </a:t>
            </a:r>
          </a:p>
          <a:p>
            <a:pPr>
              <a:lnSpc>
                <a:spcPct val="115000"/>
              </a:lnSpc>
              <a:spcBef>
                <a:spcPts val="300"/>
              </a:spcBef>
              <a:spcAft>
                <a:spcPts val="300"/>
              </a:spcAft>
            </a:pPr>
            <a:r>
              <a:rPr lang="en-US" dirty="0" err="1"/>
              <a:t>Sự</a:t>
            </a:r>
            <a:r>
              <a:rPr lang="en-US" dirty="0"/>
              <a:t> </a:t>
            </a:r>
            <a:r>
              <a:rPr lang="en-US" dirty="0" err="1"/>
              <a:t>dịch</a:t>
            </a:r>
            <a:r>
              <a:rPr lang="en-US" dirty="0"/>
              <a:t> </a:t>
            </a:r>
            <a:r>
              <a:rPr lang="en-US" dirty="0" err="1"/>
              <a:t>chuyển</a:t>
            </a:r>
            <a:r>
              <a:rPr lang="en-US" dirty="0"/>
              <a:t> </a:t>
            </a:r>
            <a:r>
              <a:rPr lang="en-US" dirty="0" err="1"/>
              <a:t>có</a:t>
            </a:r>
            <a:r>
              <a:rPr lang="en-US" dirty="0"/>
              <a:t> </a:t>
            </a:r>
            <a:r>
              <a:rPr lang="en-US" dirty="0" err="1"/>
              <a:t>hướng</a:t>
            </a:r>
            <a:r>
              <a:rPr lang="en-US" dirty="0"/>
              <a:t> </a:t>
            </a:r>
            <a:r>
              <a:rPr lang="en-US" dirty="0" err="1"/>
              <a:t>này</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dòng</a:t>
            </a:r>
            <a:r>
              <a:rPr lang="en-US" dirty="0"/>
              <a:t> </a:t>
            </a:r>
            <a:r>
              <a:rPr lang="en-US" dirty="0" err="1"/>
              <a:t>điện</a:t>
            </a:r>
            <a:r>
              <a:rPr lang="en-US" dirty="0"/>
              <a:t> </a:t>
            </a:r>
            <a:r>
              <a:rPr lang="en-US" dirty="0" err="1"/>
              <a:t>trong</a:t>
            </a:r>
            <a:r>
              <a:rPr lang="en-US" dirty="0"/>
              <a:t> </a:t>
            </a:r>
            <a:r>
              <a:rPr lang="en-US" dirty="0" err="1"/>
              <a:t>chất</a:t>
            </a:r>
            <a:r>
              <a:rPr lang="en-US" dirty="0"/>
              <a:t> </a:t>
            </a:r>
            <a:r>
              <a:rPr lang="en-US" dirty="0" err="1"/>
              <a:t>bán</a:t>
            </a:r>
            <a:r>
              <a:rPr lang="en-US" dirty="0"/>
              <a:t> </a:t>
            </a:r>
            <a:r>
              <a:rPr lang="en-US" dirty="0" err="1"/>
              <a:t>dẫn</a:t>
            </a:r>
            <a:r>
              <a:rPr lang="en-US" dirty="0"/>
              <a:t>, </a:t>
            </a:r>
            <a:r>
              <a:rPr lang="en-US" dirty="0" err="1"/>
              <a:t>gọi</a:t>
            </a:r>
            <a:r>
              <a:rPr lang="en-US" dirty="0"/>
              <a:t> </a:t>
            </a:r>
            <a:r>
              <a:rPr lang="en-US" dirty="0" err="1"/>
              <a:t>là</a:t>
            </a:r>
            <a:r>
              <a:rPr lang="en-US" dirty="0"/>
              <a:t> </a:t>
            </a:r>
            <a:r>
              <a:rPr lang="en-US" dirty="0" err="1"/>
              <a:t>dòng</a:t>
            </a:r>
            <a:r>
              <a:rPr lang="en-US" dirty="0"/>
              <a:t> </a:t>
            </a:r>
            <a:r>
              <a:rPr lang="en-US" dirty="0" err="1"/>
              <a:t>điện</a:t>
            </a:r>
            <a:r>
              <a:rPr lang="en-US" dirty="0"/>
              <a:t> </a:t>
            </a:r>
            <a:r>
              <a:rPr lang="en-US" dirty="0" err="1"/>
              <a:t>khuếch</a:t>
            </a:r>
            <a:r>
              <a:rPr lang="en-US" dirty="0"/>
              <a:t> </a:t>
            </a:r>
            <a:r>
              <a:rPr lang="en-US" dirty="0" err="1"/>
              <a:t>tán</a:t>
            </a:r>
            <a:r>
              <a:rPr lang="en-US" dirty="0"/>
              <a:t>. </a:t>
            </a:r>
            <a:endParaRPr lang="en-US" kern="100" dirty="0">
              <a:ea typeface="Aptos" panose="020B0004020202020204" pitchFamily="34" charset="0"/>
            </a:endParaRPr>
          </a:p>
        </p:txBody>
      </p:sp>
      <p:pic>
        <p:nvPicPr>
          <p:cNvPr id="2" name="Picture 1">
            <a:extLst>
              <a:ext uri="{FF2B5EF4-FFF2-40B4-BE49-F238E27FC236}">
                <a16:creationId xmlns:a16="http://schemas.microsoft.com/office/drawing/2014/main" id="{2D4F2E1F-73B5-3FA7-221D-3CDC961972FD}"/>
              </a:ext>
            </a:extLst>
          </p:cNvPr>
          <p:cNvPicPr>
            <a:picLocks noChangeAspect="1"/>
          </p:cNvPicPr>
          <p:nvPr/>
        </p:nvPicPr>
        <p:blipFill>
          <a:blip r:embed="rId2"/>
          <a:stretch>
            <a:fillRect/>
          </a:stretch>
        </p:blipFill>
        <p:spPr>
          <a:xfrm>
            <a:off x="3061842" y="4668178"/>
            <a:ext cx="6068315" cy="2034278"/>
          </a:xfrm>
          <a:prstGeom prst="rect">
            <a:avLst/>
          </a:prstGeom>
        </p:spPr>
      </p:pic>
    </p:spTree>
    <p:extLst>
      <p:ext uri="{BB962C8B-B14F-4D97-AF65-F5344CB8AC3E}">
        <p14:creationId xmlns:p14="http://schemas.microsoft.com/office/powerpoint/2010/main" val="333465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2A77F-9CA4-70BD-10E1-A5D0B741759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82F449-3363-5430-5ECC-66C7316EDAB4}"/>
              </a:ext>
            </a:extLst>
          </p:cNvPr>
          <p:cNvSpPr>
            <a:spLocks noGrp="1"/>
          </p:cNvSpPr>
          <p:nvPr>
            <p:ph idx="1"/>
          </p:nvPr>
        </p:nvSpPr>
        <p:spPr>
          <a:xfrm>
            <a:off x="838200" y="546755"/>
            <a:ext cx="10521099" cy="6221690"/>
          </a:xfrm>
        </p:spPr>
        <p:txBody>
          <a:bodyPr>
            <a:normAutofit/>
          </a:bodyPr>
          <a:lstStyle/>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Khi sự chênh lệch mật độ hạt tải điện càng lớn, dòng điện khuếch tán sinh ra càng mạnh.</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Dòng khuếch tán tỉ lệ thuận với độ biến thiên (gradient) của mật độ hạt tải điện.</a:t>
            </a:r>
            <a:endParaRPr lang="en-US"/>
          </a:p>
        </p:txBody>
      </p:sp>
      <p:pic>
        <p:nvPicPr>
          <p:cNvPr id="4" name="Picture 3" descr="A diagram of a graph&#10;&#10;Description automatically generated">
            <a:extLst>
              <a:ext uri="{FF2B5EF4-FFF2-40B4-BE49-F238E27FC236}">
                <a16:creationId xmlns:a16="http://schemas.microsoft.com/office/drawing/2014/main" id="{ECE9CED7-9BFA-A8B5-DDB9-7C62B33CDC11}"/>
              </a:ext>
            </a:extLst>
          </p:cNvPr>
          <p:cNvPicPr>
            <a:picLocks noChangeAspect="1"/>
          </p:cNvPicPr>
          <p:nvPr/>
        </p:nvPicPr>
        <p:blipFill>
          <a:blip r:embed="rId2"/>
          <a:stretch>
            <a:fillRect/>
          </a:stretch>
        </p:blipFill>
        <p:spPr>
          <a:xfrm>
            <a:off x="3927890" y="2651804"/>
            <a:ext cx="4336219" cy="3781990"/>
          </a:xfrm>
          <a:prstGeom prst="rect">
            <a:avLst/>
          </a:prstGeom>
        </p:spPr>
      </p:pic>
    </p:spTree>
    <p:extLst>
      <p:ext uri="{BB962C8B-B14F-4D97-AF65-F5344CB8AC3E}">
        <p14:creationId xmlns:p14="http://schemas.microsoft.com/office/powerpoint/2010/main" val="231701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37509-CC7A-7FC9-0477-5F47764DA9E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D9C220-795E-DE24-79C3-2A17B44E03BD}"/>
                  </a:ext>
                </a:extLst>
              </p:cNvPr>
              <p:cNvSpPr>
                <a:spLocks noGrp="1"/>
              </p:cNvSpPr>
              <p:nvPr>
                <p:ph idx="1"/>
              </p:nvPr>
            </p:nvSpPr>
            <p:spPr>
              <a:xfrm>
                <a:off x="838200" y="546755"/>
                <a:ext cx="10521099" cy="6221690"/>
              </a:xfrm>
            </p:spPr>
            <p:txBody>
              <a:bodyPr>
                <a:normAutofit/>
              </a:bodyPr>
              <a:lstStyle/>
              <a:p>
                <a:pPr>
                  <a:lnSpc>
                    <a:spcPct val="115000"/>
                  </a:lnSpc>
                  <a:spcBef>
                    <a:spcPts val="300"/>
                  </a:spcBef>
                  <a:spcAft>
                    <a:spcPts val="300"/>
                  </a:spcAft>
                </a:pPr>
                <a:r>
                  <a:rPr lang="en-US" sz="2800" dirty="0" err="1">
                    <a:effectLst/>
                    <a:latin typeface="Times New Roman" panose="02020603050405020304" pitchFamily="18" charset="0"/>
                    <a:ea typeface="Aptos" panose="020B0004020202020204" pitchFamily="34" charset="0"/>
                  </a:rPr>
                  <a:t>Mật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độ</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dòng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khuếch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tán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tỉ</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lệ</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thuận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với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giá</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trị</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âm</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của</a:t>
                </a:r>
                <a:r>
                  <a:rPr lang="en-US" sz="2800" dirty="0">
                    <a:effectLst/>
                    <a:latin typeface="Times New Roman" panose="02020603050405020304" pitchFamily="18" charset="0"/>
                    <a:ea typeface="Aptos" panose="020B0004020202020204" pitchFamily="34" charset="0"/>
                  </a:rPr>
                  <a:t> gradient </a:t>
                </a:r>
                <a:r>
                  <a:rPr lang="en-US" sz="2800" dirty="0" err="1">
                    <a:effectLst/>
                    <a:latin typeface="Times New Roman" panose="02020603050405020304" pitchFamily="18" charset="0"/>
                    <a:ea typeface="Aptos" panose="020B0004020202020204" pitchFamily="34" charset="0"/>
                  </a:rPr>
                  <a:t>của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mật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độ</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hạt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tải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a:t>
                </a:r>
              </a:p>
              <a:p>
                <a:pPr>
                  <a:lnSpc>
                    <a:spcPct val="115000"/>
                  </a:lnSpc>
                  <a:spcBef>
                    <a:spcPts val="300"/>
                  </a:spcBef>
                  <a:spcAft>
                    <a:spcPts val="300"/>
                  </a:spcAft>
                </a:pPr>
                <a:endParaRPr lang="en-US" dirty="0"/>
              </a:p>
              <a:p>
                <a:pPr>
                  <a:lnSpc>
                    <a:spcPct val="115000"/>
                  </a:lnSpc>
                  <a:spcBef>
                    <a:spcPts val="300"/>
                  </a:spcBef>
                  <a:spcAft>
                    <a:spcPts val="300"/>
                  </a:spcAft>
                </a:pPr>
                <a:endParaRPr lang="en-US" dirty="0"/>
              </a:p>
              <a:p>
                <a:pPr>
                  <a:lnSpc>
                    <a:spcPct val="115000"/>
                  </a:lnSpc>
                  <a:spcBef>
                    <a:spcPts val="300"/>
                  </a:spcBef>
                  <a:spcAft>
                    <a:spcPts val="300"/>
                  </a:spcAft>
                </a:pPr>
                <a:endParaRPr lang="en-US" dirty="0"/>
              </a:p>
              <a:p>
                <a:pPr>
                  <a:lnSpc>
                    <a:spcPct val="115000"/>
                  </a:lnSpc>
                  <a:spcBef>
                    <a:spcPts val="300"/>
                  </a:spcBef>
                  <a:spcAft>
                    <a:spcPts val="300"/>
                  </a:spcAft>
                </a:pPr>
                <a:endParaRPr lang="en-US" dirty="0"/>
              </a:p>
              <a:p>
                <a:pPr marL="0" indent="0" algn="just">
                  <a:lnSpc>
                    <a:spcPct val="115000"/>
                  </a:lnSpc>
                  <a:spcBef>
                    <a:spcPts val="300"/>
                  </a:spcBef>
                  <a:spcAft>
                    <a:spcPts val="300"/>
                  </a:spcAft>
                  <a:buNone/>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Sup>
                      <m:sSubSup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𝐽</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𝑑𝑖𝑓𝑓</m:t>
                        </m:r>
                      </m:sup>
                    </m:sSubSup>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𝐽</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𝑝</m:t>
                        </m:r>
                      </m:sub>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𝑑𝑖𝑓𝑓</m:t>
                        </m:r>
                      </m:sup>
                    </m:sSubSup>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lượt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dòng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khuếch</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tán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tử</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lỗ</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trống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𝐴</m:t>
                            </m:r>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𝑐𝑚</m:t>
                            </m:r>
                          </m:den>
                        </m:f>
                      </m:e>
                    </m:d>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𝑛</m:t>
                        </m:r>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𝑑𝑥</m:t>
                        </m:r>
                      </m:den>
                    </m:f>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𝑝</m:t>
                        </m:r>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𝑑𝑥</m:t>
                        </m:r>
                      </m:den>
                    </m:f>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gradient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tử</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lỗ</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trống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dài</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𝑝</m:t>
                        </m:r>
                      </m:sub>
                    </m:sSub>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khuếch</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tán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tử</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lỗ</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trống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𝑐</m:t>
                            </m:r>
                            <m:sSup>
                              <m:sSupPr>
                                <m:ctrlP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𝑠</m:t>
                            </m:r>
                          </m:den>
                        </m:f>
                      </m:e>
                    </m:d>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endParaRPr lang="en-US" dirty="0"/>
              </a:p>
            </p:txBody>
          </p:sp>
        </mc:Choice>
        <mc:Fallback xmlns="">
          <p:sp>
            <p:nvSpPr>
              <p:cNvPr id="3" name="Content Placeholder 2">
                <a:extLst>
                  <a:ext uri="{FF2B5EF4-FFF2-40B4-BE49-F238E27FC236}">
                    <a16:creationId xmlns:a16="http://schemas.microsoft.com/office/drawing/2014/main" id="{46D9C220-795E-DE24-79C3-2A17B44E03BD}"/>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217" t="-686" r="-121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D541F9B-BB12-F080-1E57-DAC275D867A9}"/>
              </a:ext>
            </a:extLst>
          </p:cNvPr>
          <p:cNvPicPr>
            <a:picLocks noChangeAspect="1"/>
          </p:cNvPicPr>
          <p:nvPr/>
        </p:nvPicPr>
        <p:blipFill>
          <a:blip r:embed="rId3"/>
          <a:stretch>
            <a:fillRect/>
          </a:stretch>
        </p:blipFill>
        <p:spPr>
          <a:xfrm>
            <a:off x="2757487" y="1618270"/>
            <a:ext cx="6677025" cy="2133600"/>
          </a:xfrm>
          <a:prstGeom prst="rect">
            <a:avLst/>
          </a:prstGeom>
        </p:spPr>
      </p:pic>
    </p:spTree>
    <p:extLst>
      <p:ext uri="{BB962C8B-B14F-4D97-AF65-F5344CB8AC3E}">
        <p14:creationId xmlns:p14="http://schemas.microsoft.com/office/powerpoint/2010/main" val="21192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7D21B-5D62-715A-8A3A-64552531D899}"/>
              </a:ext>
            </a:extLst>
          </p:cNvPr>
          <p:cNvSpPr>
            <a:spLocks noGrp="1"/>
          </p:cNvSpPr>
          <p:nvPr>
            <p:ph type="title"/>
          </p:nvPr>
        </p:nvSpPr>
        <p:spPr/>
        <p:txBody>
          <a:bodyPr/>
          <a:lstStyle/>
          <a:p>
            <a:r>
              <a:rPr lang="en-US"/>
              <a:t>1.1.2 Nguyên tử</a:t>
            </a:r>
          </a:p>
        </p:txBody>
      </p:sp>
      <p:sp>
        <p:nvSpPr>
          <p:cNvPr id="3" name="Content Placeholder 2">
            <a:extLst>
              <a:ext uri="{FF2B5EF4-FFF2-40B4-BE49-F238E27FC236}">
                <a16:creationId xmlns:a16="http://schemas.microsoft.com/office/drawing/2014/main" id="{C25319BF-2A5D-8BEB-CFEE-8B6BC3E3BC7B}"/>
              </a:ext>
            </a:extLst>
          </p:cNvPr>
          <p:cNvSpPr>
            <a:spLocks noGrp="1"/>
          </p:cNvSpPr>
          <p:nvPr>
            <p:ph idx="1"/>
          </p:nvPr>
        </p:nvSpPr>
        <p:spPr>
          <a:xfrm>
            <a:off x="838200" y="1330206"/>
            <a:ext cx="6269610" cy="4846757"/>
          </a:xfrm>
        </p:spPr>
        <p:txBody>
          <a:bodyPr/>
          <a:lstStyle/>
          <a:p>
            <a:r>
              <a:rPr lang="en-US" dirty="0"/>
              <a:t>Nguyên </a:t>
            </a:r>
            <a:r>
              <a:rPr lang="en-US" dirty="0" err="1"/>
              <a:t>tử</a:t>
            </a:r>
            <a:r>
              <a:rPr lang="en-US" dirty="0"/>
              <a:t> </a:t>
            </a:r>
            <a:r>
              <a:rPr lang="en-US" dirty="0" err="1"/>
              <a:t>được</a:t>
            </a:r>
            <a:r>
              <a:rPr lang="en-US" dirty="0"/>
              <a:t> </a:t>
            </a:r>
            <a:r>
              <a:rPr lang="en-US" dirty="0" err="1"/>
              <a:t>cấu</a:t>
            </a:r>
            <a:r>
              <a:rPr lang="en-US" dirty="0"/>
              <a:t> </a:t>
            </a:r>
            <a:r>
              <a:rPr lang="en-US" dirty="0" err="1"/>
              <a:t>tạo</a:t>
            </a:r>
            <a:r>
              <a:rPr lang="en-US" dirty="0"/>
              <a:t> </a:t>
            </a:r>
            <a:r>
              <a:rPr lang="en-US" dirty="0" err="1"/>
              <a:t>từ</a:t>
            </a:r>
            <a:r>
              <a:rPr lang="en-US" dirty="0"/>
              <a:t> </a:t>
            </a:r>
            <a:r>
              <a:rPr lang="en-US" dirty="0" err="1"/>
              <a:t>nhân</a:t>
            </a:r>
            <a:r>
              <a:rPr lang="en-US" dirty="0"/>
              <a:t> </a:t>
            </a:r>
            <a:r>
              <a:rPr lang="en-US" dirty="0" err="1"/>
              <a:t>và</a:t>
            </a:r>
            <a:r>
              <a:rPr lang="en-US" dirty="0"/>
              <a:t> </a:t>
            </a:r>
            <a:r>
              <a:rPr lang="en-US" dirty="0" err="1"/>
              <a:t>điện</a:t>
            </a:r>
            <a:r>
              <a:rPr lang="en-US" dirty="0"/>
              <a:t> </a:t>
            </a:r>
            <a:r>
              <a:rPr lang="en-US" dirty="0" err="1"/>
              <a:t>tử</a:t>
            </a:r>
            <a:r>
              <a:rPr lang="en-US" dirty="0"/>
              <a:t>. </a:t>
            </a:r>
            <a:r>
              <a:rPr lang="en-US" dirty="0" err="1"/>
              <a:t>Nhân</a:t>
            </a:r>
            <a:r>
              <a:rPr lang="en-US" dirty="0"/>
              <a:t> </a:t>
            </a:r>
            <a:r>
              <a:rPr lang="en-US" dirty="0" err="1"/>
              <a:t>gồm</a:t>
            </a:r>
            <a:r>
              <a:rPr lang="en-US" dirty="0"/>
              <a:t> proton </a:t>
            </a:r>
            <a:r>
              <a:rPr lang="en-US" dirty="0" err="1"/>
              <a:t>và</a:t>
            </a:r>
            <a:r>
              <a:rPr lang="en-US" dirty="0"/>
              <a:t> neutron.</a:t>
            </a:r>
          </a:p>
          <a:p>
            <a:r>
              <a:rPr lang="vi-VN" dirty="0"/>
              <a:t>Các điện tử quay xung quanh nhân nguyên tử theo các quỹ đạo xác định.</a:t>
            </a:r>
          </a:p>
          <a:p>
            <a:r>
              <a:rPr lang="vi-VN" dirty="0"/>
              <a:t>Điện tử chỉ có những mức năng lượng rời</a:t>
            </a:r>
            <a:r>
              <a:rPr lang="en-US" dirty="0"/>
              <a:t> </a:t>
            </a:r>
            <a:r>
              <a:rPr lang="vi-VN" dirty="0"/>
              <a:t>rạc.</a:t>
            </a:r>
          </a:p>
          <a:p>
            <a:r>
              <a:rPr lang="vi-VN" dirty="0"/>
              <a:t>Mỗi quỹ đạo như vậy tương ứng với một mức năng lượng xác định.</a:t>
            </a:r>
          </a:p>
          <a:p>
            <a:r>
              <a:rPr lang="vi-VN" dirty="0"/>
              <a:t>Trong nguyên tử, các quỹ đạo tương ứng với các mức năng lượng được gọi là lớp.</a:t>
            </a:r>
          </a:p>
          <a:p>
            <a:endParaRPr lang="en-US" dirty="0"/>
          </a:p>
          <a:p>
            <a:endParaRPr lang="en-US" dirty="0"/>
          </a:p>
        </p:txBody>
      </p:sp>
      <p:pic>
        <p:nvPicPr>
          <p:cNvPr id="4" name="object 4">
            <a:extLst>
              <a:ext uri="{FF2B5EF4-FFF2-40B4-BE49-F238E27FC236}">
                <a16:creationId xmlns:a16="http://schemas.microsoft.com/office/drawing/2014/main" id="{72DD7157-0F15-1BD1-2093-E0430DB0C95F}"/>
              </a:ext>
            </a:extLst>
          </p:cNvPr>
          <p:cNvPicPr/>
          <p:nvPr/>
        </p:nvPicPr>
        <p:blipFill>
          <a:blip r:embed="rId2" cstate="print"/>
          <a:stretch>
            <a:fillRect/>
          </a:stretch>
        </p:blipFill>
        <p:spPr>
          <a:xfrm>
            <a:off x="7263237" y="1330206"/>
            <a:ext cx="4706423" cy="4274718"/>
          </a:xfrm>
          <a:prstGeom prst="rect">
            <a:avLst/>
          </a:prstGeom>
        </p:spPr>
      </p:pic>
    </p:spTree>
    <p:extLst>
      <p:ext uri="{BB962C8B-B14F-4D97-AF65-F5344CB8AC3E}">
        <p14:creationId xmlns:p14="http://schemas.microsoft.com/office/powerpoint/2010/main" val="49585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31690-855D-F32A-5912-EC62662446A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C093A8-EC1B-F482-5007-EE12C7A89CC4}"/>
                  </a:ext>
                </a:extLst>
              </p:cNvPr>
              <p:cNvSpPr>
                <a:spLocks noGrp="1"/>
              </p:cNvSpPr>
              <p:nvPr>
                <p:ph idx="1"/>
              </p:nvPr>
            </p:nvSpPr>
            <p:spPr>
              <a:xfrm>
                <a:off x="838200" y="546755"/>
                <a:ext cx="10521099" cy="6221690"/>
              </a:xfrm>
            </p:spPr>
            <p:txBody>
              <a:bodyPr>
                <a:normAutofit/>
              </a:bodyPr>
              <a:lstStyle/>
              <a:p>
                <a:pPr>
                  <a:lnSpc>
                    <a:spcPct val="115000"/>
                  </a:lnSpc>
                  <a:spcBef>
                    <a:spcPts val="300"/>
                  </a:spcBef>
                  <a:spcAft>
                    <a:spcPts val="300"/>
                  </a:spcAft>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Einstein:</a:t>
                </a:r>
              </a:p>
              <a:p>
                <a:pPr indent="0" algn="just">
                  <a:lnSpc>
                    <a:spcPct val="115000"/>
                  </a:lnSpc>
                  <a:spcBef>
                    <a:spcPts val="300"/>
                  </a:spcBef>
                  <a:spcAft>
                    <a:spcPts val="300"/>
                  </a:spcAft>
                  <a:buNone/>
                </a:pPr>
                <a:endParaRPr lang="en-US" kern="100" dirty="0">
                  <a:ea typeface="Aptos" panose="020B0004020202020204" pitchFamily="34" charset="0"/>
                </a:endParaRPr>
              </a:p>
              <a:p>
                <a:pPr marL="0" indent="0" algn="just">
                  <a:lnSpc>
                    <a:spcPct val="115000"/>
                  </a:lnSpc>
                  <a:spcBef>
                    <a:spcPts val="300"/>
                  </a:spcBef>
                  <a:spcAft>
                    <a:spcPts val="300"/>
                  </a:spcAft>
                  <a:buNone/>
                </a:pP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d>
                      <m:d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dPr>
                      <m:e>
                        <m:f>
                          <m:fPr>
                            <m:type m:val="lin"/>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𝑘𝑇</m:t>
                            </m:r>
                          </m:num>
                          <m:den>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𝑞</m:t>
                            </m:r>
                          </m:den>
                        </m:f>
                        <m:r>
                          <a:rPr lang="en-US" sz="2800" i="1" kern="1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𝑉</m:t>
                            </m:r>
                          </m:e>
                          <m:sub>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𝑇</m:t>
                            </m:r>
                          </m:sub>
                        </m:sSub>
                      </m:e>
                    </m:d>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nhiệt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xấp</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xỉ</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026</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𝑉</m:t>
                    </m:r>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nhiệt</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Bef>
                    <a:spcPts val="300"/>
                  </a:spcBef>
                  <a:spcAft>
                    <a:spcPts val="300"/>
                  </a:spcAft>
                  <a:buNone/>
                </a:pP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4C093A8-EC1B-F482-5007-EE12C7A89CC4}"/>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217" t="-686" r="-121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4099063-E849-21D2-CCA2-435D96D064C0}"/>
              </a:ext>
            </a:extLst>
          </p:cNvPr>
          <p:cNvPicPr>
            <a:picLocks noChangeAspect="1"/>
          </p:cNvPicPr>
          <p:nvPr/>
        </p:nvPicPr>
        <p:blipFill>
          <a:blip r:embed="rId3"/>
          <a:stretch>
            <a:fillRect/>
          </a:stretch>
        </p:blipFill>
        <p:spPr>
          <a:xfrm>
            <a:off x="4724399" y="629239"/>
            <a:ext cx="2743200" cy="1076325"/>
          </a:xfrm>
          <a:prstGeom prst="rect">
            <a:avLst/>
          </a:prstGeom>
        </p:spPr>
      </p:pic>
    </p:spTree>
    <p:extLst>
      <p:ext uri="{BB962C8B-B14F-4D97-AF65-F5344CB8AC3E}">
        <p14:creationId xmlns:p14="http://schemas.microsoft.com/office/powerpoint/2010/main" val="5626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B172-7457-E97D-8A7C-7B8B0368A97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639D8F-0AE6-E8D2-9972-DA68F4B07F71}"/>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sz="2800" b="1" kern="100" cap="small">
                    <a:effectLst/>
                    <a:latin typeface="Times New Roman" panose="02020603050405020304" pitchFamily="18" charset="0"/>
                    <a:ea typeface="Aptos" panose="020B0004020202020204" pitchFamily="34" charset="0"/>
                    <a:cs typeface="Times New Roman" panose="02020603050405020304" pitchFamily="18" charset="0"/>
                  </a:rPr>
                  <a:t>Ví dụ:</a:t>
                </a:r>
              </a:p>
              <a:p>
                <a:pPr indent="0" algn="just">
                  <a:lnSpc>
                    <a:spcPct val="115000"/>
                  </a:lnSpc>
                  <a:spcBef>
                    <a:spcPts val="300"/>
                  </a:spcBef>
                  <a:spcAft>
                    <a:spcPts val="300"/>
                  </a:spcAft>
                  <a:buNone/>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Sự thay đổi của mật độ điện tử theo chiều dài của một mẫu bán dẫn được biểu diễn ở hình sau. Cho biết độ linh động trôi của điện tử bằng </a:t>
                </a:r>
                <a14:m>
                  <m:oMath xmlns:m="http://schemas.openxmlformats.org/officeDocument/2006/math">
                    <m:r>
                      <a:rPr lang="en-US" sz="2800" i="1" kern="100">
                        <a:effectLst/>
                        <a:latin typeface="Cambria Math" panose="02040503050406030204" pitchFamily="18" charset="0"/>
                        <a:ea typeface="Aptos" panose="020B0004020202020204" pitchFamily="34" charset="0"/>
                        <a:cs typeface="Times New Roman" panose="02020603050405020304" pitchFamily="18" charset="0"/>
                      </a:rPr>
                      <m:t>350</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f>
                      <m:fPr>
                        <m:type m:val="lin"/>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𝑐</m:t>
                        </m:r>
                        <m:sSup>
                          <m:sSup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𝑚</m:t>
                            </m:r>
                          </m:e>
                          <m:sup>
                            <m:r>
                              <a:rPr lang="en-US" sz="2800" i="1" kern="100">
                                <a:effectLst/>
                                <a:latin typeface="Cambria Math" panose="02040503050406030204" pitchFamily="18" charset="0"/>
                                <a:ea typeface="Aptos" panose="020B0004020202020204" pitchFamily="34" charset="0"/>
                                <a:cs typeface="Times New Roman" panose="02020603050405020304" pitchFamily="18" charset="0"/>
                              </a:rPr>
                              <m:t>2</m:t>
                            </m:r>
                          </m:sup>
                        </m:sSup>
                      </m:num>
                      <m:den>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𝑉</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𝑠</m:t>
                        </m:r>
                      </m:den>
                    </m:f>
                  </m:oMath>
                </a14:m>
                <a:r>
                  <a:rPr lang="en-US" sz="2800" kern="100">
                    <a:effectLst/>
                    <a:latin typeface="Times New Roman" panose="02020603050405020304" pitchFamily="18" charset="0"/>
                    <a:ea typeface="Aptos" panose="020B0004020202020204" pitchFamily="34" charset="0"/>
                    <a:cs typeface="Times New Roman" panose="02020603050405020304" pitchFamily="18" charset="0"/>
                  </a:rPr>
                  <a:t> và độ dài của mẫu bán dẫn bằng </a:t>
                </a:r>
                <a14:m>
                  <m:oMath xmlns:m="http://schemas.openxmlformats.org/officeDocument/2006/math">
                    <m:sSub>
                      <m:sSub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𝑊</m:t>
                        </m:r>
                      </m:e>
                      <m:sub>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𝐵</m:t>
                        </m:r>
                      </m:sub>
                    </m:sSub>
                    <m:r>
                      <a:rPr lang="en-US" sz="28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0</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25</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𝜇</m:t>
                    </m:r>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𝑚</m:t>
                    </m:r>
                  </m:oMath>
                </a14:m>
                <a:r>
                  <a:rPr lang="en-US" sz="2800" kern="100">
                    <a:effectLst/>
                    <a:latin typeface="Times New Roman" panose="02020603050405020304" pitchFamily="18" charset="0"/>
                    <a:ea typeface="Aptos" panose="020B0004020202020204" pitchFamily="34" charset="0"/>
                    <a:cs typeface="Times New Roman" panose="02020603050405020304" pitchFamily="18" charset="0"/>
                  </a:rPr>
                  <a:t>. Hãy tính mật độ dòng khuếch tán của điện tử.</a:t>
                </a:r>
              </a:p>
              <a:p>
                <a:pPr marL="0" indent="0">
                  <a:lnSpc>
                    <a:spcPct val="115000"/>
                  </a:lnSpc>
                  <a:spcBef>
                    <a:spcPts val="300"/>
                  </a:spcBef>
                  <a:spcAft>
                    <a:spcPts val="300"/>
                  </a:spcAft>
                  <a:buNone/>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indent="0" algn="just">
                  <a:lnSpc>
                    <a:spcPct val="115000"/>
                  </a:lnSpc>
                  <a:spcBef>
                    <a:spcPts val="300"/>
                  </a:spcBef>
                  <a:spcAft>
                    <a:spcPts val="300"/>
                  </a:spcAft>
                  <a:buNone/>
                </a:pPr>
                <a:endParaRPr lang="en-US" kern="100">
                  <a:ea typeface="Aptos" panose="020B0004020202020204" pitchFamily="34" charset="0"/>
                </a:endParaRPr>
              </a:p>
              <a:p>
                <a:pPr>
                  <a:lnSpc>
                    <a:spcPct val="115000"/>
                  </a:lnSpc>
                  <a:spcBef>
                    <a:spcPts val="300"/>
                  </a:spcBef>
                  <a:spcAft>
                    <a:spcPts val="300"/>
                  </a:spcAft>
                </a:pPr>
                <a:endParaRPr lang="en-US" kern="100">
                  <a:ea typeface="Aptos" panose="020B0004020202020204" pitchFamily="34" charset="0"/>
                </a:endParaRPr>
              </a:p>
              <a:p>
                <a:pPr marL="0" indent="0">
                  <a:lnSpc>
                    <a:spcPct val="115000"/>
                  </a:lnSpc>
                  <a:spcBef>
                    <a:spcPts val="300"/>
                  </a:spcBef>
                  <a:spcAft>
                    <a:spcPts val="300"/>
                  </a:spcAft>
                  <a:buNone/>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2639D8F-0AE6-E8D2-9972-DA68F4B07F71}"/>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217" t="-686" r="-1217"/>
                </a:stretch>
              </a:blipFill>
            </p:spPr>
            <p:txBody>
              <a:bodyPr/>
              <a:lstStyle/>
              <a:p>
                <a:r>
                  <a:rPr lang="en-US">
                    <a:noFill/>
                  </a:rPr>
                  <a:t> </a:t>
                </a:r>
              </a:p>
            </p:txBody>
          </p:sp>
        </mc:Fallback>
      </mc:AlternateContent>
      <p:pic>
        <p:nvPicPr>
          <p:cNvPr id="2" name="Picture 1" descr="A graph of a function&#10;&#10;Description automatically generated">
            <a:extLst>
              <a:ext uri="{FF2B5EF4-FFF2-40B4-BE49-F238E27FC236}">
                <a16:creationId xmlns:a16="http://schemas.microsoft.com/office/drawing/2014/main" id="{E1D886CA-BBD7-40A3-E3CB-898E1ABE2723}"/>
              </a:ext>
            </a:extLst>
          </p:cNvPr>
          <p:cNvPicPr>
            <a:picLocks noChangeAspect="1"/>
          </p:cNvPicPr>
          <p:nvPr/>
        </p:nvPicPr>
        <p:blipFill>
          <a:blip r:embed="rId3"/>
          <a:stretch>
            <a:fillRect/>
          </a:stretch>
        </p:blipFill>
        <p:spPr>
          <a:xfrm>
            <a:off x="4334405" y="3226154"/>
            <a:ext cx="3523189" cy="2971970"/>
          </a:xfrm>
          <a:prstGeom prst="rect">
            <a:avLst/>
          </a:prstGeom>
        </p:spPr>
      </p:pic>
    </p:spTree>
    <p:extLst>
      <p:ext uri="{BB962C8B-B14F-4D97-AF65-F5344CB8AC3E}">
        <p14:creationId xmlns:p14="http://schemas.microsoft.com/office/powerpoint/2010/main" val="24172146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4E214-1E60-5B01-A7D4-EDDE4493FB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3D4971-8671-DCA2-421B-56EB88EF3F99}"/>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sz="2800" b="1" kern="100" cap="small">
                <a:effectLst/>
                <a:latin typeface="Times New Roman" panose="02020603050405020304" pitchFamily="18" charset="0"/>
                <a:ea typeface="Aptos" panose="020B0004020202020204" pitchFamily="34" charset="0"/>
                <a:cs typeface="Times New Roman" panose="02020603050405020304" pitchFamily="18" charset="0"/>
              </a:rPr>
              <a:t>Giải:</a:t>
            </a:r>
          </a:p>
          <a:p>
            <a:pPr>
              <a:lnSpc>
                <a:spcPct val="115000"/>
              </a:lnSpc>
              <a:spcBef>
                <a:spcPts val="300"/>
              </a:spcBef>
              <a:spcAft>
                <a:spcPts val="300"/>
              </a:spcAft>
            </a:pPr>
            <a:endParaRPr lang="en-US" kern="100">
              <a:ea typeface="Aptos" panose="020B0004020202020204" pitchFamily="34" charset="0"/>
            </a:endParaRPr>
          </a:p>
          <a:p>
            <a:pPr marL="0" indent="0">
              <a:lnSpc>
                <a:spcPct val="115000"/>
              </a:lnSpc>
              <a:spcBef>
                <a:spcPts val="300"/>
              </a:spcBef>
              <a:spcAft>
                <a:spcPts val="300"/>
              </a:spcAft>
              <a:buNone/>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582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7CE96-6271-12EA-C7C6-8B40A7AF019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E8D077-FB0F-8523-9E89-18ED237CD083}"/>
                  </a:ext>
                </a:extLst>
              </p:cNvPr>
              <p:cNvSpPr>
                <a:spLocks noGrp="1"/>
              </p:cNvSpPr>
              <p:nvPr>
                <p:ph idx="1"/>
              </p:nvPr>
            </p:nvSpPr>
            <p:spPr>
              <a:xfrm>
                <a:off x="838200" y="546755"/>
                <a:ext cx="10521099" cy="6221690"/>
              </a:xfrm>
            </p:spPr>
            <p:txBody>
              <a:bodyPr>
                <a:normAutofit/>
              </a:bodyPr>
              <a:lstStyle/>
              <a:p>
                <a:pPr marL="0" indent="0">
                  <a:lnSpc>
                    <a:spcPct val="115000"/>
                  </a:lnSpc>
                  <a:spcBef>
                    <a:spcPts val="300"/>
                  </a:spcBef>
                  <a:spcAft>
                    <a:spcPts val="300"/>
                  </a:spcAft>
                  <a:buNone/>
                </a:pPr>
                <a:r>
                  <a:rPr lang="en-US" sz="2800" b="1" kern="100" cap="small">
                    <a:effectLst/>
                    <a:latin typeface="Times New Roman" panose="02020603050405020304" pitchFamily="18" charset="0"/>
                    <a:ea typeface="Aptos" panose="020B0004020202020204" pitchFamily="34" charset="0"/>
                    <a:cs typeface="Times New Roman" panose="02020603050405020304" pitchFamily="18" charset="0"/>
                  </a:rPr>
                  <a:t>Bài tập:</a:t>
                </a:r>
              </a:p>
              <a:p>
                <a:pPr marL="0" indent="0">
                  <a:buNone/>
                </a:pPr>
                <a:r>
                  <a:rPr lang="en-US"/>
                  <a:t>Giả sử sự thay đổi của mật độ lỗ trống theo chiều dài của một mẫu bán dẫn được biểu diễn bằng biểu thức sau:</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19</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𝑝</m:t>
                                      </m:r>
                                    </m:sub>
                                  </m:sSub>
                                </m:den>
                              </m:f>
                            </m:e>
                          </m:d>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≥0</m:t>
                          </m:r>
                        </m:e>
                      </m:func>
                      <m:r>
                        <a:rPr lang="en-US" i="1">
                          <a:latin typeface="Cambria Math" panose="02040503050406030204" pitchFamily="18" charset="0"/>
                        </a:rPr>
                        <m:t>,</m:t>
                      </m:r>
                    </m:oMath>
                  </m:oMathPara>
                </a14:m>
                <a:endParaRPr lang="en-US"/>
              </a:p>
              <a:p>
                <a:pPr marL="0" indent="0">
                  <a:buNone/>
                </a:pPr>
                <a:r>
                  <a:rPr lang="en-US"/>
                  <a:t>trong đó,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𝑝</m:t>
                        </m:r>
                      </m:sub>
                    </m:sSub>
                  </m:oMath>
                </a14:m>
                <a:r>
                  <a:rPr lang="en-US"/>
                  <a:t> được gọi là chiều dài khuếch tán của lỗ trống và bằng </a:t>
                </a:r>
                <a14:m>
                  <m:oMath xmlns:m="http://schemas.openxmlformats.org/officeDocument/2006/math">
                    <m:r>
                      <a:rPr lang="en-US" i="1">
                        <a:latin typeface="Cambria Math" panose="02040503050406030204" pitchFamily="18" charset="0"/>
                      </a:rPr>
                      <m:t>0.2 </m:t>
                    </m:r>
                    <m:r>
                      <a:rPr lang="en-US" i="1">
                        <a:latin typeface="Cambria Math" panose="02040503050406030204" pitchFamily="18" charset="0"/>
                      </a:rPr>
                      <m:t>𝜇</m:t>
                    </m:r>
                    <m:r>
                      <a:rPr lang="en-US" i="1">
                        <a:latin typeface="Cambria Math" panose="02040503050406030204" pitchFamily="18" charset="0"/>
                      </a:rPr>
                      <m:t>𝑚</m:t>
                    </m:r>
                  </m:oMath>
                </a14:m>
                <a:r>
                  <a:rPr lang="en-US"/>
                  <a:t>.</a:t>
                </a:r>
              </a:p>
              <a:p>
                <a:pPr marL="0" indent="0">
                  <a:buNone/>
                </a:pPr>
                <a:r>
                  <a:rPr lang="en-US"/>
                  <a:t>Hãy tính cường độ dòng điện khuếch tán của lỗ trống tại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m:t>
                    </m:r>
                  </m:oMath>
                </a14:m>
                <a:r>
                  <a:rPr lang="en-US"/>
                  <a:t>. Biết rằng,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𝑝</m:t>
                        </m:r>
                      </m:sub>
                    </m:sSub>
                    <m:r>
                      <a:rPr lang="en-US" i="1">
                        <a:latin typeface="Cambria Math" panose="02040503050406030204" pitchFamily="18" charset="0"/>
                      </a:rPr>
                      <m:t>=15 </m:t>
                    </m:r>
                    <m:f>
                      <m:fPr>
                        <m:type m:val="lin"/>
                        <m:ctrlPr>
                          <a:rPr lang="en-US" i="1">
                            <a:latin typeface="Cambria Math" panose="02040503050406030204" pitchFamily="18" charset="0"/>
                          </a:rPr>
                        </m:ctrlPr>
                      </m:fPr>
                      <m:num>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num>
                      <m:den>
                        <m:r>
                          <a:rPr lang="en-US" i="1">
                            <a:latin typeface="Cambria Math" panose="02040503050406030204" pitchFamily="18" charset="0"/>
                          </a:rPr>
                          <m:t>𝑠</m:t>
                        </m:r>
                      </m:den>
                    </m:f>
                  </m:oMath>
                </a14:m>
                <a:r>
                  <a:rPr lang="en-US"/>
                  <a:t> và tiết diện của mẫu bán dẫn bằng </a:t>
                </a:r>
                <a14:m>
                  <m:oMath xmlns:m="http://schemas.openxmlformats.org/officeDocument/2006/math">
                    <m:r>
                      <a:rPr lang="en-US" i="1">
                        <a:latin typeface="Cambria Math" panose="02040503050406030204" pitchFamily="18" charset="0"/>
                      </a:rPr>
                      <m:t>10 </m:t>
                    </m:r>
                    <m:r>
                      <a:rPr lang="en-US" i="1">
                        <a:latin typeface="Cambria Math" panose="02040503050406030204" pitchFamily="18" charset="0"/>
                      </a:rPr>
                      <m:t>𝜇</m:t>
                    </m:r>
                    <m:r>
                      <a:rPr lang="en-US" i="1">
                        <a:latin typeface="Cambria Math" panose="02040503050406030204" pitchFamily="18" charset="0"/>
                      </a:rPr>
                      <m:t>𝑚</m:t>
                    </m:r>
                  </m:oMath>
                </a14:m>
                <a:r>
                  <a:rPr lang="en-US"/>
                  <a:t>.</a:t>
                </a:r>
              </a:p>
              <a:p>
                <a:pPr marL="0" indent="0">
                  <a:lnSpc>
                    <a:spcPct val="115000"/>
                  </a:lnSpc>
                  <a:spcBef>
                    <a:spcPts val="300"/>
                  </a:spcBef>
                  <a:spcAft>
                    <a:spcPts val="300"/>
                  </a:spcAft>
                  <a:buNone/>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indent="0" algn="just">
                  <a:lnSpc>
                    <a:spcPct val="115000"/>
                  </a:lnSpc>
                  <a:spcBef>
                    <a:spcPts val="300"/>
                  </a:spcBef>
                  <a:spcAft>
                    <a:spcPts val="300"/>
                  </a:spcAft>
                  <a:buNone/>
                </a:pPr>
                <a:endParaRPr lang="en-US" kern="100">
                  <a:ea typeface="Aptos" panose="020B0004020202020204" pitchFamily="34" charset="0"/>
                </a:endParaRPr>
              </a:p>
              <a:p>
                <a:pPr>
                  <a:lnSpc>
                    <a:spcPct val="115000"/>
                  </a:lnSpc>
                  <a:spcBef>
                    <a:spcPts val="300"/>
                  </a:spcBef>
                  <a:spcAft>
                    <a:spcPts val="300"/>
                  </a:spcAft>
                </a:pPr>
                <a:endParaRPr lang="en-US" kern="100">
                  <a:ea typeface="Aptos" panose="020B0004020202020204" pitchFamily="34" charset="0"/>
                </a:endParaRPr>
              </a:p>
              <a:p>
                <a:pPr marL="0" indent="0">
                  <a:lnSpc>
                    <a:spcPct val="115000"/>
                  </a:lnSpc>
                  <a:spcBef>
                    <a:spcPts val="300"/>
                  </a:spcBef>
                  <a:spcAft>
                    <a:spcPts val="300"/>
                  </a:spcAft>
                  <a:buNone/>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7E8D077-FB0F-8523-9E89-18ED237CD083}"/>
                  </a:ext>
                </a:extLst>
              </p:cNvPr>
              <p:cNvSpPr>
                <a:spLocks noGrp="1" noRot="1" noChangeAspect="1" noMove="1" noResize="1" noEditPoints="1" noAdjustHandles="1" noChangeArrowheads="1" noChangeShapeType="1" noTextEdit="1"/>
              </p:cNvSpPr>
              <p:nvPr>
                <p:ph idx="1"/>
              </p:nvPr>
            </p:nvSpPr>
            <p:spPr>
              <a:xfrm>
                <a:off x="838200" y="546755"/>
                <a:ext cx="10521099" cy="6221690"/>
              </a:xfrm>
              <a:blipFill>
                <a:blip r:embed="rId2"/>
                <a:stretch>
                  <a:fillRect l="-1217" t="-686" r="-2145"/>
                </a:stretch>
              </a:blipFill>
            </p:spPr>
            <p:txBody>
              <a:bodyPr/>
              <a:lstStyle/>
              <a:p>
                <a:r>
                  <a:rPr lang="en-US">
                    <a:noFill/>
                  </a:rPr>
                  <a:t> </a:t>
                </a:r>
              </a:p>
            </p:txBody>
          </p:sp>
        </mc:Fallback>
      </mc:AlternateContent>
    </p:spTree>
    <p:extLst>
      <p:ext uri="{BB962C8B-B14F-4D97-AF65-F5344CB8AC3E}">
        <p14:creationId xmlns:p14="http://schemas.microsoft.com/office/powerpoint/2010/main" val="41328844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B865-0FE0-871A-3A29-31E2E0EC8E96}"/>
              </a:ext>
            </a:extLst>
          </p:cNvPr>
          <p:cNvSpPr>
            <a:spLocks noGrp="1"/>
          </p:cNvSpPr>
          <p:nvPr>
            <p:ph type="title"/>
          </p:nvPr>
        </p:nvSpPr>
        <p:spPr/>
        <p:txBody>
          <a:bodyPr/>
          <a:lstStyle/>
          <a:p>
            <a:r>
              <a:rPr lang="en-US" dirty="0"/>
              <a:t>1.3.3 </a:t>
            </a:r>
            <a:r>
              <a:rPr lang="en-US" dirty="0" err="1"/>
              <a:t>Dòng</a:t>
            </a:r>
            <a:r>
              <a:rPr lang="en-US" dirty="0"/>
              <a:t> </a:t>
            </a:r>
            <a:r>
              <a:rPr lang="en-US" dirty="0" err="1"/>
              <a:t>điện</a:t>
            </a:r>
            <a:r>
              <a:rPr lang="en-US" dirty="0"/>
              <a:t> </a:t>
            </a:r>
            <a:r>
              <a:rPr lang="en-US" dirty="0" err="1"/>
              <a:t>toàn</a:t>
            </a:r>
            <a:r>
              <a:rPr lang="en-US" dirty="0"/>
              <a:t> </a:t>
            </a:r>
            <a:r>
              <a:rPr lang="en-US" dirty="0" err="1"/>
              <a:t>phần</a:t>
            </a:r>
            <a:endParaRPr lang="en-US" dirty="0"/>
          </a:p>
        </p:txBody>
      </p:sp>
      <p:sp>
        <p:nvSpPr>
          <p:cNvPr id="3" name="Content Placeholder 2">
            <a:extLst>
              <a:ext uri="{FF2B5EF4-FFF2-40B4-BE49-F238E27FC236}">
                <a16:creationId xmlns:a16="http://schemas.microsoft.com/office/drawing/2014/main" id="{82D807AE-D162-BF76-EB11-CE37DB282CD4}"/>
              </a:ext>
            </a:extLst>
          </p:cNvPr>
          <p:cNvSpPr>
            <a:spLocks noGrp="1"/>
          </p:cNvSpPr>
          <p:nvPr>
            <p:ph idx="1"/>
          </p:nvPr>
        </p:nvSpPr>
        <p:spPr/>
        <p:txBody>
          <a:bodyPr/>
          <a:lstStyle/>
          <a:p>
            <a:r>
              <a:rPr lang="en-US" sz="2800" dirty="0" err="1">
                <a:effectLst/>
                <a:latin typeface="Times New Roman" panose="02020603050405020304" pitchFamily="18" charset="0"/>
                <a:ea typeface="Aptos" panose="020B0004020202020204" pitchFamily="34" charset="0"/>
              </a:rPr>
              <a:t>Dòng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trong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chất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bán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dẫn</a:t>
            </a:r>
            <a:r>
              <a:rPr lang="en-US" sz="2800" dirty="0">
                <a:effectLst/>
                <a:latin typeface="Times New Roman" panose="02020603050405020304" pitchFamily="18" charset="0"/>
                <a:ea typeface="Aptos" panose="020B0004020202020204" pitchFamily="34" charset="0"/>
              </a:rPr>
              <a:t> bao </a:t>
            </a:r>
            <a:r>
              <a:rPr lang="en-US" sz="2800" dirty="0" err="1">
                <a:effectLst/>
                <a:latin typeface="Times New Roman" panose="02020603050405020304" pitchFamily="18" charset="0"/>
                <a:ea typeface="Aptos" panose="020B0004020202020204" pitchFamily="34" charset="0"/>
              </a:rPr>
              <a:t>gồm</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cả</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hai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thành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phần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trôi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khuếch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tán</a:t>
            </a:r>
            <a:r>
              <a:rPr lang="en-US" sz="2800" dirty="0">
                <a:effectLst/>
                <a:latin typeface="Times New Roman" panose="02020603050405020304" pitchFamily="18" charset="0"/>
                <a:ea typeface="Aptos" panose="020B0004020202020204" pitchFamily="34" charset="0"/>
              </a:rPr>
              <a:t>. </a:t>
            </a:r>
          </a:p>
          <a:p>
            <a:r>
              <a:rPr lang="en-US" sz="2800" dirty="0" err="1">
                <a:effectLst/>
                <a:latin typeface="Times New Roman" panose="02020603050405020304" pitchFamily="18" charset="0"/>
                <a:ea typeface="Aptos" panose="020B0004020202020204" pitchFamily="34" charset="0"/>
              </a:rPr>
              <a:t>Mật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độ</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dòng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toàn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phần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của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tử</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lỗ</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trống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được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xác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định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bởi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tổng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của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thành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phần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dòng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trôi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dòng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khuếch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tán</a:t>
            </a:r>
            <a:r>
              <a:rPr lang="en-US" sz="2800" dirty="0">
                <a:effectLst/>
                <a:latin typeface="Times New Roman" panose="02020603050405020304" pitchFamily="18" charset="0"/>
                <a:ea typeface="Aptos" panose="020B0004020202020204" pitchFamily="34" charset="0"/>
              </a:rPr>
              <a:t>:</a:t>
            </a:r>
          </a:p>
          <a:p>
            <a:endParaRPr lang="en-US" dirty="0"/>
          </a:p>
          <a:p>
            <a:endParaRPr lang="en-US" dirty="0"/>
          </a:p>
          <a:p>
            <a:r>
              <a:rPr lang="en-US" dirty="0" err="1"/>
              <a:t>Sử</a:t>
            </a:r>
            <a:r>
              <a:rPr lang="en-US" dirty="0"/>
              <a:t> </a:t>
            </a:r>
            <a:r>
              <a:rPr lang="en-US" dirty="0" err="1"/>
              <a:t>dụng</a:t>
            </a:r>
            <a:r>
              <a:rPr lang="en-US" dirty="0"/>
              <a:t> </a:t>
            </a:r>
            <a:r>
              <a:rPr lang="en-US" dirty="0" err="1"/>
              <a:t>hệ</a:t>
            </a:r>
            <a:r>
              <a:rPr lang="en-US" dirty="0"/>
              <a:t> </a:t>
            </a:r>
            <a:r>
              <a:rPr lang="en-US" dirty="0" err="1"/>
              <a:t>thức</a:t>
            </a:r>
            <a:r>
              <a:rPr lang="en-US" dirty="0"/>
              <a:t> Einstein:</a:t>
            </a:r>
          </a:p>
        </p:txBody>
      </p:sp>
      <p:pic>
        <p:nvPicPr>
          <p:cNvPr id="4" name="Picture 3">
            <a:extLst>
              <a:ext uri="{FF2B5EF4-FFF2-40B4-BE49-F238E27FC236}">
                <a16:creationId xmlns:a16="http://schemas.microsoft.com/office/drawing/2014/main" id="{1B74E540-2A5E-342C-7BDF-C61E4E49C46A}"/>
              </a:ext>
            </a:extLst>
          </p:cNvPr>
          <p:cNvPicPr>
            <a:picLocks noChangeAspect="1"/>
          </p:cNvPicPr>
          <p:nvPr/>
        </p:nvPicPr>
        <p:blipFill>
          <a:blip r:embed="rId2"/>
          <a:stretch>
            <a:fillRect/>
          </a:stretch>
        </p:blipFill>
        <p:spPr>
          <a:xfrm>
            <a:off x="1852611" y="4687628"/>
            <a:ext cx="8486775" cy="1047750"/>
          </a:xfrm>
          <a:prstGeom prst="rect">
            <a:avLst/>
          </a:prstGeom>
        </p:spPr>
      </p:pic>
      <p:pic>
        <p:nvPicPr>
          <p:cNvPr id="5" name="Picture 4">
            <a:extLst>
              <a:ext uri="{FF2B5EF4-FFF2-40B4-BE49-F238E27FC236}">
                <a16:creationId xmlns:a16="http://schemas.microsoft.com/office/drawing/2014/main" id="{0D6C837D-83F6-119E-3554-8336CF8712EC}"/>
              </a:ext>
            </a:extLst>
          </p:cNvPr>
          <p:cNvPicPr>
            <a:picLocks noChangeAspect="1"/>
          </p:cNvPicPr>
          <p:nvPr/>
        </p:nvPicPr>
        <p:blipFill>
          <a:blip r:embed="rId3"/>
          <a:stretch>
            <a:fillRect/>
          </a:stretch>
        </p:blipFill>
        <p:spPr>
          <a:xfrm>
            <a:off x="1290637" y="3055908"/>
            <a:ext cx="9610725" cy="1143000"/>
          </a:xfrm>
          <a:prstGeom prst="rect">
            <a:avLst/>
          </a:prstGeom>
        </p:spPr>
      </p:pic>
    </p:spTree>
    <p:extLst>
      <p:ext uri="{BB962C8B-B14F-4D97-AF65-F5344CB8AC3E}">
        <p14:creationId xmlns:p14="http://schemas.microsoft.com/office/powerpoint/2010/main" val="54747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DE9C2-81B5-3ABD-D890-CF41F60F6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E70E9-8EFD-A4EE-98A1-159BE8113181}"/>
              </a:ext>
            </a:extLst>
          </p:cNvPr>
          <p:cNvSpPr>
            <a:spLocks noGrp="1"/>
          </p:cNvSpPr>
          <p:nvPr>
            <p:ph type="title"/>
          </p:nvPr>
        </p:nvSpPr>
        <p:spPr/>
        <p:txBody>
          <a:bodyPr/>
          <a:lstStyle/>
          <a:p>
            <a:r>
              <a:rPr lang="en-US" dirty="0"/>
              <a:t>1.4 </a:t>
            </a:r>
            <a:r>
              <a:rPr lang="en-US" dirty="0" err="1"/>
              <a:t>Mô</a:t>
            </a:r>
            <a:r>
              <a:rPr lang="en-US" dirty="0"/>
              <a:t> </a:t>
            </a:r>
            <a:r>
              <a:rPr lang="en-US" dirty="0" err="1"/>
              <a:t>hình</a:t>
            </a:r>
            <a:r>
              <a:rPr lang="en-US" dirty="0"/>
              <a:t> </a:t>
            </a:r>
            <a:r>
              <a:rPr lang="en-US" dirty="0" err="1"/>
              <a:t>vùng</a:t>
            </a:r>
            <a:r>
              <a:rPr lang="en-US" dirty="0"/>
              <a:t> </a:t>
            </a:r>
            <a:r>
              <a:rPr lang="en-US" dirty="0" err="1"/>
              <a:t>năng</a:t>
            </a:r>
            <a:r>
              <a:rPr lang="en-US" dirty="0"/>
              <a:t> </a:t>
            </a:r>
            <a:r>
              <a:rPr lang="en-US" dirty="0" err="1"/>
              <a:t>lượng</a:t>
            </a:r>
            <a:endParaRPr lang="en-US" dirty="0"/>
          </a:p>
        </p:txBody>
      </p:sp>
      <p:sp>
        <p:nvSpPr>
          <p:cNvPr id="3" name="Content Placeholder 2">
            <a:extLst>
              <a:ext uri="{FF2B5EF4-FFF2-40B4-BE49-F238E27FC236}">
                <a16:creationId xmlns:a16="http://schemas.microsoft.com/office/drawing/2014/main" id="{F7B3BFD3-0F49-49C5-B89C-A59F39944366}"/>
              </a:ext>
            </a:extLst>
          </p:cNvPr>
          <p:cNvSpPr>
            <a:spLocks noGrp="1"/>
          </p:cNvSpPr>
          <p:nvPr>
            <p:ph idx="1"/>
          </p:nvPr>
        </p:nvSpPr>
        <p:spPr>
          <a:xfrm>
            <a:off x="838200" y="1330206"/>
            <a:ext cx="7344266" cy="5325118"/>
          </a:xfrm>
        </p:spPr>
        <p:txBody>
          <a:bodyPr>
            <a:normAutofit/>
          </a:bodyPr>
          <a:lstStyle/>
          <a:p>
            <a:r>
              <a:rPr lang="en-US" sz="2800" dirty="0" err="1">
                <a:effectLst/>
                <a:latin typeface="Times New Roman" panose="02020603050405020304" pitchFamily="18" charset="0"/>
                <a:ea typeface="Aptos" panose="020B0004020202020204" pitchFamily="34" charset="0"/>
              </a:rPr>
              <a:t>Cấu</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trúc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tinh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thể</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tuần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hoàn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của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chất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bán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dẫn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tạo</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ra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các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năng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lượng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rời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rạc</a:t>
            </a:r>
            <a:r>
              <a:rPr lang="en-US" sz="2800" dirty="0">
                <a:effectLst/>
                <a:latin typeface="Times New Roman" panose="02020603050405020304" pitchFamily="18" charset="0"/>
                <a:ea typeface="Aptos" panose="020B0004020202020204" pitchFamily="34" charset="0"/>
              </a:rPr>
              <a:t>.</a:t>
            </a:r>
          </a:p>
          <a:p>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dẫn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bao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gồm</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ba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hóa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dẫn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cấm</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p>
          <a:p>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hóa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tương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ngoài</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cùng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chứa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hóa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p>
          <a:p>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dẫn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mức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hóa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chứa</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do. </a:t>
            </a:r>
          </a:p>
          <a:p>
            <a:r>
              <a:rPr lang="en-US" sz="2800" dirty="0" err="1">
                <a:effectLst/>
                <a:latin typeface="Times New Roman" panose="02020603050405020304" pitchFamily="18" charset="0"/>
                <a:ea typeface="Aptos" panose="020B0004020202020204" pitchFamily="34" charset="0"/>
              </a:rPr>
              <a:t>Giữa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hóa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trị</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dẫn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cấm</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nơi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mà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tử</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không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được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phép</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tồn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tại</a:t>
            </a:r>
            <a:r>
              <a:rPr lang="en-US" sz="2800" dirty="0">
                <a:effectLst/>
                <a:latin typeface="Times New Roman" panose="02020603050405020304" pitchFamily="18" charset="0"/>
                <a:ea typeface="Aptos" panose="020B0004020202020204" pitchFamily="34" charset="0"/>
              </a:rPr>
              <a:t>. </a:t>
            </a:r>
            <a:endParaRPr lang="en-US" dirty="0"/>
          </a:p>
        </p:txBody>
      </p:sp>
      <p:pic>
        <p:nvPicPr>
          <p:cNvPr id="8" name="Picture 7">
            <a:extLst>
              <a:ext uri="{FF2B5EF4-FFF2-40B4-BE49-F238E27FC236}">
                <a16:creationId xmlns:a16="http://schemas.microsoft.com/office/drawing/2014/main" id="{551F11C7-9406-EE15-A35C-A8A23DDCFB19}"/>
              </a:ext>
            </a:extLst>
          </p:cNvPr>
          <p:cNvPicPr>
            <a:picLocks noChangeAspect="1"/>
          </p:cNvPicPr>
          <p:nvPr/>
        </p:nvPicPr>
        <p:blipFill>
          <a:blip r:embed="rId2"/>
          <a:srcRect r="69150"/>
          <a:stretch/>
        </p:blipFill>
        <p:spPr>
          <a:xfrm>
            <a:off x="8429452" y="1535097"/>
            <a:ext cx="3761295" cy="3787806"/>
          </a:xfrm>
          <a:prstGeom prst="rect">
            <a:avLst/>
          </a:prstGeom>
        </p:spPr>
      </p:pic>
    </p:spTree>
    <p:extLst>
      <p:ext uri="{BB962C8B-B14F-4D97-AF65-F5344CB8AC3E}">
        <p14:creationId xmlns:p14="http://schemas.microsoft.com/office/powerpoint/2010/main" val="8718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E6C1F-085F-D0EF-F2B0-6AE5EE443EE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51C851-9DA8-A9F9-88DA-E7722D54CCAC}"/>
                  </a:ext>
                </a:extLst>
              </p:cNvPr>
              <p:cNvSpPr>
                <a:spLocks noGrp="1"/>
              </p:cNvSpPr>
              <p:nvPr>
                <p:ph idx="1"/>
              </p:nvPr>
            </p:nvSpPr>
            <p:spPr>
              <a:xfrm>
                <a:off x="838200" y="546755"/>
                <a:ext cx="7127449" cy="6221690"/>
              </a:xfrm>
            </p:spPr>
            <p:txBody>
              <a:bodyPr>
                <a:normAutofit/>
              </a:bodyPr>
              <a:lstStyle/>
              <a:p>
                <a:r>
                  <a:rPr lang="en-US" sz="2800" dirty="0" err="1">
                    <a:effectLst/>
                    <a:latin typeface="Times New Roman" panose="02020603050405020304" pitchFamily="18" charset="0"/>
                    <a:ea typeface="Aptos" panose="020B0004020202020204" pitchFamily="34" charset="0"/>
                  </a:rPr>
                  <a:t>Mức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năng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lượng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cao</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nhất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mà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tử</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có</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thể</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đạt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được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trong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hóa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trị</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được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ký</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hiệu</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là</a:t>
                </a:r>
                <a:r>
                  <a:rPr lang="en-US" sz="2800" dirty="0">
                    <a:effectLst/>
                    <a:latin typeface="Times New Roman" panose="02020603050405020304" pitchFamily="18" charset="0"/>
                    <a:ea typeface="Aptos" panose="020B0004020202020204" pitchFamily="34" charset="0"/>
                  </a:rPr>
                  <a:t> </a:t>
                </a:r>
                <a14:m>
                  <m:oMath xmlns:m="http://schemas.openxmlformats.org/officeDocument/2006/math">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𝐸</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𝑉</m:t>
                        </m:r>
                      </m:sub>
                    </m:sSub>
                  </m:oMath>
                </a14:m>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trong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khi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mức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năng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lượng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thấp</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nhất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của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dẫn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được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ký</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hiệu</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là</a:t>
                </a:r>
                <a:r>
                  <a:rPr lang="en-US" sz="2800" dirty="0">
                    <a:effectLst/>
                    <a:latin typeface="Times New Roman" panose="02020603050405020304" pitchFamily="18" charset="0"/>
                    <a:ea typeface="Aptos" panose="020B0004020202020204" pitchFamily="34" charset="0"/>
                  </a:rPr>
                  <a:t> </a:t>
                </a:r>
                <a14:m>
                  <m:oMath xmlns:m="http://schemas.openxmlformats.org/officeDocument/2006/math">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𝐸</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𝐶</m:t>
                        </m:r>
                      </m:sub>
                    </m:sSub>
                  </m:oMath>
                </a14:m>
                <a:r>
                  <a:rPr lang="en-US" sz="2800" dirty="0">
                    <a:effectLst/>
                    <a:latin typeface="Times New Roman" panose="02020603050405020304" pitchFamily="18" charset="0"/>
                    <a:ea typeface="Aptos" panose="020B0004020202020204" pitchFamily="34" charset="0"/>
                  </a:rPr>
                  <a:t>​. </a:t>
                </a:r>
              </a:p>
              <a:p>
                <a:r>
                  <a:rPr lang="en-US" sz="2800" dirty="0" err="1">
                    <a:effectLst/>
                    <a:latin typeface="Times New Roman" panose="02020603050405020304" pitchFamily="18" charset="0"/>
                    <a:ea typeface="Aptos" panose="020B0004020202020204" pitchFamily="34" charset="0"/>
                  </a:rPr>
                  <a:t>Khoảng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cách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năng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lượng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giữa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hai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mức</a:t>
                </a:r>
                <a:r>
                  <a:rPr lang="en-US" sz="2800" dirty="0">
                    <a:effectLst/>
                    <a:latin typeface="Times New Roman" panose="02020603050405020304" pitchFamily="18" charset="0"/>
                    <a:ea typeface="Aptos" panose="020B0004020202020204" pitchFamily="34" charset="0"/>
                  </a:rPr>
                  <a:t> </a:t>
                </a:r>
                <a14:m>
                  <m:oMath xmlns:m="http://schemas.openxmlformats.org/officeDocument/2006/math">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𝐸</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𝐶</m:t>
                        </m:r>
                      </m:sub>
                    </m:sSub>
                  </m:oMath>
                </a14:m>
                <a:r>
                  <a:rPr lang="en-US" sz="2800" dirty="0" err="1">
                    <a:effectLst/>
                    <a:latin typeface="Times New Roman" panose="02020603050405020304" pitchFamily="18" charset="0"/>
                    <a:ea typeface="Aptos" panose="020B0004020202020204" pitchFamily="34" charset="0"/>
                  </a:rPr>
                  <a:t>và</a:t>
                </a:r>
                <a:r>
                  <a:rPr lang="en-US" sz="2800" dirty="0">
                    <a:effectLst/>
                    <a:latin typeface="Times New Roman" panose="02020603050405020304" pitchFamily="18" charset="0"/>
                    <a:ea typeface="Aptos" panose="020B0004020202020204" pitchFamily="34" charset="0"/>
                  </a:rPr>
                  <a:t> </a:t>
                </a:r>
                <a14:m>
                  <m:oMath xmlns:m="http://schemas.openxmlformats.org/officeDocument/2006/math">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𝐸</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𝑉</m:t>
                        </m:r>
                      </m:sub>
                    </m:sSub>
                  </m:oMath>
                </a14:m>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được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gọi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năng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lượng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cấm</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đại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cho</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mức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năng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lượng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tối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thiểu</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cần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thiết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để</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một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tử</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hóa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trị</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có</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thể</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nhảy</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từ</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hóa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trị</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lên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dẫn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trở</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thành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tử</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tự</a:t>
                </a:r>
                <a:r>
                  <a:rPr lang="en-US" sz="2800" dirty="0">
                    <a:effectLst/>
                    <a:latin typeface="Times New Roman" panose="02020603050405020304" pitchFamily="18" charset="0"/>
                    <a:ea typeface="Aptos" panose="020B0004020202020204" pitchFamily="34" charset="0"/>
                  </a:rPr>
                  <a:t> do</a:t>
                </a:r>
              </a:p>
              <a:p>
                <a:pPr marL="0" indent="0">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𝐺</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sub>
                      </m:sSub>
                    </m:oMath>
                  </m:oMathPara>
                </a14:m>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A51C851-9DA8-A9F9-88DA-E7722D54CCAC}"/>
                  </a:ext>
                </a:extLst>
              </p:cNvPr>
              <p:cNvSpPr>
                <a:spLocks noGrp="1" noRot="1" noChangeAspect="1" noMove="1" noResize="1" noEditPoints="1" noAdjustHandles="1" noChangeArrowheads="1" noChangeShapeType="1" noTextEdit="1"/>
              </p:cNvSpPr>
              <p:nvPr>
                <p:ph idx="1"/>
              </p:nvPr>
            </p:nvSpPr>
            <p:spPr>
              <a:xfrm>
                <a:off x="838200" y="546755"/>
                <a:ext cx="7127449" cy="6221690"/>
              </a:xfrm>
              <a:blipFill>
                <a:blip r:embed="rId2"/>
                <a:stretch>
                  <a:fillRect l="-1540" t="-1765" r="-171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EAF6C803-EA7D-1EE0-A70F-5848AC051DA7}"/>
              </a:ext>
            </a:extLst>
          </p:cNvPr>
          <p:cNvPicPr>
            <a:picLocks noChangeAspect="1"/>
          </p:cNvPicPr>
          <p:nvPr/>
        </p:nvPicPr>
        <p:blipFill>
          <a:blip r:embed="rId3"/>
          <a:srcRect l="35258" r="34433"/>
          <a:stretch/>
        </p:blipFill>
        <p:spPr>
          <a:xfrm>
            <a:off x="8077199" y="1577391"/>
            <a:ext cx="3390508" cy="3475376"/>
          </a:xfrm>
          <a:prstGeom prst="rect">
            <a:avLst/>
          </a:prstGeom>
        </p:spPr>
      </p:pic>
    </p:spTree>
    <p:extLst>
      <p:ext uri="{BB962C8B-B14F-4D97-AF65-F5344CB8AC3E}">
        <p14:creationId xmlns:p14="http://schemas.microsoft.com/office/powerpoint/2010/main" val="416523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ACED0-CC10-508C-D15A-9B3C754F7C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DA7-1829-0556-426B-56A6E6F4C623}"/>
              </a:ext>
            </a:extLst>
          </p:cNvPr>
          <p:cNvSpPr>
            <a:spLocks noGrp="1"/>
          </p:cNvSpPr>
          <p:nvPr>
            <p:ph idx="1"/>
          </p:nvPr>
        </p:nvSpPr>
        <p:spPr>
          <a:xfrm>
            <a:off x="838200" y="546755"/>
            <a:ext cx="10629507" cy="6221690"/>
          </a:xfrm>
        </p:spPr>
        <p:txBody>
          <a:bodyPr>
            <a:normAutofit/>
          </a:bodyPr>
          <a:lstStyle/>
          <a:p>
            <a:r>
              <a:rPr lang="en-US" sz="2800" dirty="0" err="1">
                <a:effectLst/>
                <a:latin typeface="Times New Roman" panose="02020603050405020304" pitchFamily="18" charset="0"/>
                <a:ea typeface="Aptos" panose="020B0004020202020204" pitchFamily="34" charset="0"/>
              </a:rPr>
              <a:t>Năng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lượng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cấm</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ảnh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hưởng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đến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độ</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nhạy</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của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chất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bán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dẫn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đối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với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sự</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thay</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đổi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của</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nhiệt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độ</a:t>
            </a:r>
            <a:r>
              <a:rPr lang="en-US" sz="2800" dirty="0">
                <a:effectLst/>
                <a:latin typeface="Times New Roman" panose="02020603050405020304" pitchFamily="18" charset="0"/>
                <a:ea typeface="Aptos" panose="020B0004020202020204" pitchFamily="34" charset="0"/>
              </a:rPr>
              <a:t>.</a:t>
            </a:r>
          </a:p>
          <a:p>
            <a:r>
              <a:rPr lang="en-US" sz="2800" dirty="0" err="1">
                <a:effectLst/>
                <a:latin typeface="Times New Roman" panose="02020603050405020304" pitchFamily="18" charset="0"/>
                <a:ea typeface="Aptos" panose="020B0004020202020204" pitchFamily="34" charset="0"/>
              </a:rPr>
              <a:t>V</a:t>
            </a:r>
            <a:r>
              <a:rPr lang="en-US" dirty="0" err="1">
                <a:ea typeface="Aptos" panose="020B0004020202020204" pitchFamily="34" charset="0"/>
              </a:rPr>
              <a:t>í</a:t>
            </a:r>
            <a:r>
              <a:rPr lang="en-US" dirty="0">
                <a:ea typeface="Aptos" panose="020B0004020202020204" pitchFamily="34" charset="0"/>
              </a:rPr>
              <a:t> </a:t>
            </a:r>
            <a:r>
              <a:rPr lang="en-US" dirty="0" err="1">
                <a:ea typeface="Aptos" panose="020B0004020202020204" pitchFamily="34" charset="0"/>
              </a:rPr>
              <a:t>dụ</a:t>
            </a:r>
            <a:r>
              <a:rPr lang="en-US" dirty="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Với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năng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lượng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cấm</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nhỏ</a:t>
            </a:r>
            <a:r>
              <a:rPr lang="en-US" sz="2800" dirty="0">
                <a:effectLst/>
                <a:latin typeface="Times New Roman" panose="02020603050405020304" pitchFamily="18" charset="0"/>
                <a:ea typeface="Aptos" panose="020B0004020202020204" pitchFamily="34" charset="0"/>
              </a:rPr>
              <a:t>, germanium </a:t>
            </a:r>
            <a:r>
              <a:rPr lang="en-US" sz="2800" dirty="0" err="1">
                <a:effectLst/>
                <a:latin typeface="Times New Roman" panose="02020603050405020304" pitchFamily="18" charset="0"/>
                <a:ea typeface="Aptos" panose="020B0004020202020204" pitchFamily="34" charset="0"/>
              </a:rPr>
              <a:t>cho</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thấy</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độ</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nhạy</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lớn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phù</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hợp</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cho</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các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cảm</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biến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ánh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sáng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cảm</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biến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nhiệt</a:t>
            </a:r>
            <a:r>
              <a:rPr lang="en-US" sz="2800" dirty="0">
                <a:effectLst/>
                <a:latin typeface="Times New Roman" panose="02020603050405020304" pitchFamily="18" charset="0"/>
                <a:ea typeface="Aptos" panose="020B0004020202020204" pitchFamily="34" charset="0"/>
              </a:rPr>
              <a:t>. Tuy </a:t>
            </a:r>
            <a:r>
              <a:rPr lang="en-US" sz="2800" dirty="0" err="1">
                <a:effectLst/>
                <a:latin typeface="Times New Roman" panose="02020603050405020304" pitchFamily="18" charset="0"/>
                <a:ea typeface="Aptos" panose="020B0004020202020204" pitchFamily="34" charset="0"/>
              </a:rPr>
              <a:t>nhiên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trong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các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mạch</a:t>
            </a:r>
            <a:r>
              <a:rPr lang="en-US" sz="2800" dirty="0">
                <a:effectLst/>
                <a:latin typeface="Times New Roman" panose="02020603050405020304" pitchFamily="18" charset="0"/>
                <a:ea typeface="Aptos" panose="020B0004020202020204" pitchFamily="34" charset="0"/>
              </a:rPr>
              <a:t> transistor </a:t>
            </a:r>
            <a:r>
              <a:rPr lang="en-US" sz="2800" dirty="0" err="1">
                <a:effectLst/>
                <a:latin typeface="Times New Roman" panose="02020603050405020304" pitchFamily="18" charset="0"/>
                <a:ea typeface="Aptos" panose="020B0004020202020204" pitchFamily="34" charset="0"/>
              </a:rPr>
              <a:t>yêu</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cầu</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tính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ổn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định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cao</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độ</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nhạy</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nhiệt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và</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ánh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sáng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lại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trở</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thành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yếu</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tố</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bất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lợi</a:t>
            </a:r>
            <a:endParaRPr lang="en-US" sz="2800" dirty="0">
              <a:effectLst/>
              <a:latin typeface="Times New Roman" panose="02020603050405020304" pitchFamily="18" charset="0"/>
              <a:ea typeface="Aptos" panose="020B0004020202020204" pitchFamily="34" charset="0"/>
            </a:endParaRPr>
          </a:p>
          <a:p>
            <a:r>
              <a:rPr lang="en-US" sz="2800" dirty="0" err="1">
                <a:effectLst/>
                <a:latin typeface="Times New Roman" panose="02020603050405020304" pitchFamily="18" charset="0"/>
                <a:ea typeface="Aptos" panose="020B0004020202020204" pitchFamily="34" charset="0"/>
              </a:rPr>
              <a:t>Năng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lượng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vùng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cấm</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cũng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đóng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vai</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trò</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quan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trọng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trong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việc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xác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định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các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vật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liệu</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phù</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hợp</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để</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chế</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tạo</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các</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linh</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kiện</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phát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quang</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như</a:t>
            </a:r>
            <a:r>
              <a:rPr lang="en-US" sz="2800" dirty="0">
                <a:effectLst/>
                <a:latin typeface="Times New Roman" panose="02020603050405020304" pitchFamily="18" charset="0"/>
                <a:ea typeface="Aptos" panose="020B0004020202020204" pitchFamily="34" charset="0"/>
              </a:rPr>
              <a:t> diode </a:t>
            </a:r>
            <a:r>
              <a:rPr lang="en-US" sz="2800" dirty="0" err="1">
                <a:effectLst/>
                <a:latin typeface="Times New Roman" panose="02020603050405020304" pitchFamily="18" charset="0"/>
                <a:ea typeface="Aptos" panose="020B0004020202020204" pitchFamily="34" charset="0"/>
              </a:rPr>
              <a:t>phát</a:t>
            </a:r>
            <a:r>
              <a:rPr lang="en-US" sz="2800" dirty="0">
                <a:effectLst/>
                <a:latin typeface="Times New Roman" panose="02020603050405020304" pitchFamily="18" charset="0"/>
                <a:ea typeface="Aptos" panose="020B0004020202020204" pitchFamily="34" charset="0"/>
              </a:rPr>
              <a:t> </a:t>
            </a:r>
            <a:r>
              <a:rPr lang="en-US" sz="2800" dirty="0" err="1">
                <a:effectLst/>
                <a:latin typeface="Times New Roman" panose="02020603050405020304" pitchFamily="18" charset="0"/>
                <a:ea typeface="Aptos" panose="020B0004020202020204" pitchFamily="34" charset="0"/>
              </a:rPr>
              <a:t>quang</a:t>
            </a:r>
            <a:r>
              <a:rPr lang="en-US" sz="2800" dirty="0">
                <a:effectLst/>
                <a:latin typeface="Times New Roman" panose="02020603050405020304" pitchFamily="18" charset="0"/>
                <a:ea typeface="Aptos" panose="020B0004020202020204" pitchFamily="34" charset="0"/>
              </a:rPr>
              <a:t>.</a:t>
            </a:r>
            <a:endParaRPr lang="vi-VN" dirty="0">
              <a:ea typeface="Aptos" panose="020B0004020202020204" pitchFamily="34" charset="0"/>
            </a:endParaRPr>
          </a:p>
        </p:txBody>
      </p:sp>
    </p:spTree>
    <p:extLst>
      <p:ext uri="{BB962C8B-B14F-4D97-AF65-F5344CB8AC3E}">
        <p14:creationId xmlns:p14="http://schemas.microsoft.com/office/powerpoint/2010/main" val="27975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2C3B-A35E-FE9E-57A8-48D26A71FB1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AEEAE3-BC69-317A-95CE-8663C9F714FE}"/>
                  </a:ext>
                </a:extLst>
              </p:cNvPr>
              <p:cNvSpPr>
                <a:spLocks noGrp="1"/>
              </p:cNvSpPr>
              <p:nvPr>
                <p:ph idx="1"/>
              </p:nvPr>
            </p:nvSpPr>
            <p:spPr>
              <a:xfrm>
                <a:off x="397526" y="318155"/>
                <a:ext cx="10629507" cy="6221690"/>
              </a:xfrm>
            </p:spPr>
            <p:txBody>
              <a:bodyPr>
                <a:normAutofit/>
              </a:bodyPr>
              <a:lstStyle/>
              <a:p>
                <a:pPr marL="0" indent="0">
                  <a:buNone/>
                </a:pPr>
                <a:r>
                  <a:rPr lang="en-US" sz="2800" b="1" dirty="0" err="1">
                    <a:effectLst/>
                    <a:latin typeface="Times New Roman" panose="02020603050405020304" pitchFamily="18" charset="0"/>
                    <a:ea typeface="Times New Roman" panose="02020603050405020304" pitchFamily="18" charset="0"/>
                  </a:rPr>
                  <a:t>Mô</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hình</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vùng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năng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lượng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đối</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với</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bán</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dẫn</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loại</a:t>
                </a:r>
                <a:r>
                  <a:rPr lang="en-US" sz="2800" b="1" dirty="0">
                    <a:effectLst/>
                    <a:latin typeface="Times New Roman" panose="02020603050405020304" pitchFamily="18" charset="0"/>
                    <a:ea typeface="Times New Roman" panose="02020603050405020304" pitchFamily="18" charset="0"/>
                  </a:rPr>
                  <a:t> n</a:t>
                </a:r>
              </a:p>
              <a:p>
                <a:r>
                  <a:rPr lang="en-US" sz="2800" dirty="0">
                    <a:effectLst/>
                    <a:latin typeface="Times New Roman" panose="02020603050405020304" pitchFamily="18" charset="0"/>
                    <a:ea typeface="Times New Roman" panose="02020603050405020304" pitchFamily="18" charset="0"/>
                  </a:rPr>
                  <a:t>Khi </a:t>
                </a:r>
                <a:r>
                  <a:rPr lang="en-US" sz="2800" dirty="0" err="1">
                    <a:effectLst/>
                    <a:latin typeface="Times New Roman" panose="02020603050405020304" pitchFamily="18" charset="0"/>
                    <a:ea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nguyên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tử</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cho</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được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pha</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vào</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chất</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dẫn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thuần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với</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mật</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𝐷</m:t>
                        </m:r>
                      </m:sub>
                    </m:sSub>
                  </m:oMath>
                </a14:m>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chúng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tạo</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ra</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mức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lượng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trong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vùng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cấm</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nằm</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gần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mức</a:t>
                </a:r>
                <a:r>
                  <a:rPr lang="en-US" sz="2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a14:m>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của</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vùng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dẫn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gọi</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là</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mức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lượng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cho</a:t>
                </a:r>
                <a:r>
                  <a:rPr lang="en-US" sz="2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dirty="0">
                    <a:ea typeface="Aptos" panose="020B0004020202020204" pitchFamily="34" charset="0"/>
                  </a:rPr>
                  <a:t>.</a:t>
                </a:r>
              </a:p>
              <a:p>
                <a:r>
                  <a:rPr lang="en-US" sz="2800" dirty="0">
                    <a:effectLst/>
                    <a:latin typeface="Times New Roman" panose="02020603050405020304" pitchFamily="18" charset="0"/>
                    <a:ea typeface="Times New Roman" panose="02020603050405020304" pitchFamily="18" charset="0"/>
                  </a:rPr>
                  <a:t>Do </a:t>
                </a:r>
                <a:r>
                  <a:rPr lang="en-US" sz="2800" dirty="0" err="1">
                    <a:effectLst/>
                    <a:latin typeface="Times New Roman" panose="02020603050405020304" pitchFamily="18" charset="0"/>
                    <a:ea typeface="Times New Roman" panose="02020603050405020304" pitchFamily="18" charset="0"/>
                  </a:rPr>
                  <a:t>khoảng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cách</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lượng</a:t>
                </a:r>
                <a:r>
                  <a:rPr lang="en-US" sz="2800" dirty="0">
                    <a:effectLst/>
                    <a:latin typeface="Times New Roman" panose="02020603050405020304" pitchFamily="18" charset="0"/>
                    <a:ea typeface="Times New Roman" panose="02020603050405020304" pitchFamily="18" charset="0"/>
                  </a:rPr>
                  <a:t> </a:t>
                </a:r>
                <a14:m>
                  <m:oMath xmlns:m="http://schemas.openxmlformats.org/officeDocument/2006/math">
                    <m:d>
                      <m:dPr>
                        <m:ctrlPr>
                          <a:rPr lang="en-US" i="1">
                            <a:effectLst/>
                            <a:latin typeface="Cambria Math" panose="02040503050406030204" pitchFamily="18" charset="0"/>
                            <a:ea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e>
                    </m:d>
                  </m:oMath>
                </a14:m>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nhỏ</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nên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nhiệt</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tại</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nhiệt</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phòng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đã</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đủ</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để</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kích</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thích</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gần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như</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toàn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bộ</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điện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tử</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từ</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mức</a:t>
                </a:r>
                <a:r>
                  <a:rPr lang="en-US" sz="2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lên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vùng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dẫn</a:t>
                </a:r>
                <a:r>
                  <a:rPr lang="en-US" sz="2800" dirty="0">
                    <a:effectLst/>
                    <a:latin typeface="Times New Roman" panose="02020603050405020304" pitchFamily="18" charset="0"/>
                    <a:ea typeface="Times New Roman" panose="02020603050405020304" pitchFamily="18" charset="0"/>
                  </a:rPr>
                  <a:t>.</a:t>
                </a:r>
                <a:endParaRPr lang="vi-VN" dirty="0">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13AEEAE3-BC69-317A-95CE-8663C9F714FE}"/>
                  </a:ext>
                </a:extLst>
              </p:cNvPr>
              <p:cNvSpPr>
                <a:spLocks noGrp="1" noRot="1" noChangeAspect="1" noMove="1" noResize="1" noEditPoints="1" noAdjustHandles="1" noChangeArrowheads="1" noChangeShapeType="1" noTextEdit="1"/>
              </p:cNvSpPr>
              <p:nvPr>
                <p:ph idx="1"/>
              </p:nvPr>
            </p:nvSpPr>
            <p:spPr>
              <a:xfrm>
                <a:off x="397526" y="318155"/>
                <a:ext cx="10629507" cy="6221690"/>
              </a:xfrm>
              <a:blipFill>
                <a:blip r:embed="rId2"/>
                <a:stretch>
                  <a:fillRect l="-1147" t="-1665" r="-12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1C50ACA-CE45-7666-78BA-DB044CB6417B}"/>
              </a:ext>
            </a:extLst>
          </p:cNvPr>
          <p:cNvPicPr>
            <a:picLocks noChangeAspect="1"/>
          </p:cNvPicPr>
          <p:nvPr/>
        </p:nvPicPr>
        <p:blipFill>
          <a:blip r:embed="rId3"/>
          <a:stretch>
            <a:fillRect/>
          </a:stretch>
        </p:blipFill>
        <p:spPr>
          <a:xfrm>
            <a:off x="4110037" y="3549584"/>
            <a:ext cx="3971925" cy="2209800"/>
          </a:xfrm>
          <a:prstGeom prst="rect">
            <a:avLst/>
          </a:prstGeom>
        </p:spPr>
      </p:pic>
    </p:spTree>
    <p:extLst>
      <p:ext uri="{BB962C8B-B14F-4D97-AF65-F5344CB8AC3E}">
        <p14:creationId xmlns:p14="http://schemas.microsoft.com/office/powerpoint/2010/main" val="41719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2816-0CCC-A44D-693D-A88DBA680FF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8D8B00-B928-A50B-6157-1FE90C794CBF}"/>
                  </a:ext>
                </a:extLst>
              </p:cNvPr>
              <p:cNvSpPr>
                <a:spLocks noGrp="1"/>
              </p:cNvSpPr>
              <p:nvPr>
                <p:ph idx="1"/>
              </p:nvPr>
            </p:nvSpPr>
            <p:spPr>
              <a:xfrm>
                <a:off x="838200" y="546755"/>
                <a:ext cx="10629507" cy="6221690"/>
              </a:xfrm>
            </p:spPr>
            <p:txBody>
              <a:bodyPr>
                <a:normAutofit/>
              </a:bodyPr>
              <a:lstStyle/>
              <a:p>
                <a:pPr marL="0" indent="0">
                  <a:lnSpc>
                    <a:spcPct val="115000"/>
                  </a:lnSpc>
                  <a:spcBef>
                    <a:spcPts val="300"/>
                  </a:spcBef>
                  <a:spcAft>
                    <a:spcPts val="300"/>
                  </a:spcAft>
                  <a:buNone/>
                </a:pPr>
                <a:r>
                  <a:rPr lang="en-US" sz="2800" b="1" dirty="0" err="1">
                    <a:effectLst/>
                    <a:latin typeface="Times New Roman" panose="02020603050405020304" pitchFamily="18" charset="0"/>
                    <a:ea typeface="Times New Roman" panose="02020603050405020304" pitchFamily="18" charset="0"/>
                  </a:rPr>
                  <a:t>Mô</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hình</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vùng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năng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lượng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đối</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với</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bán</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dẫn</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loại</a:t>
                </a:r>
                <a:r>
                  <a:rPr lang="en-US" sz="2800" b="1" dirty="0">
                    <a:effectLst/>
                    <a:latin typeface="Times New Roman" panose="02020603050405020304" pitchFamily="18" charset="0"/>
                    <a:ea typeface="Times New Roman" panose="02020603050405020304" pitchFamily="18" charset="0"/>
                  </a:rPr>
                  <a:t> p</a:t>
                </a:r>
                <a:endParaRPr lang="en-US" kern="100" dirty="0">
                  <a:ea typeface="Aptos" panose="020B0004020202020204" pitchFamily="34" charset="0"/>
                </a:endParaRPr>
              </a:p>
              <a:p>
                <a:pPr>
                  <a:lnSpc>
                    <a:spcPct val="115000"/>
                  </a:lnSpc>
                  <a:spcBef>
                    <a:spcPts val="300"/>
                  </a:spcBef>
                  <a:spcAft>
                    <a:spcPts val="300"/>
                  </a:spcAft>
                </a:pPr>
                <a:r>
                  <a:rPr lang="en-US" kern="100" dirty="0" err="1">
                    <a:ea typeface="Aptos" panose="020B0004020202020204" pitchFamily="34" charset="0"/>
                  </a:rPr>
                  <a:t>Đối</a:t>
                </a:r>
                <a:r>
                  <a:rPr lang="en-US" kern="100" dirty="0">
                    <a:ea typeface="Aptos" panose="020B0004020202020204" pitchFamily="34" charset="0"/>
                  </a:rPr>
                  <a:t> </a:t>
                </a:r>
                <a:r>
                  <a:rPr lang="en-US" kern="100" dirty="0" err="1">
                    <a:ea typeface="Aptos" panose="020B0004020202020204" pitchFamily="34" charset="0"/>
                  </a:rPr>
                  <a:t>với</a:t>
                </a:r>
                <a:r>
                  <a:rPr lang="en-US" kern="100" dirty="0">
                    <a:ea typeface="Aptos" panose="020B0004020202020204" pitchFamily="34" charset="0"/>
                  </a:rPr>
                  <a:t> </a:t>
                </a:r>
                <a:r>
                  <a:rPr lang="en-US" kern="100" dirty="0" err="1">
                    <a:ea typeface="Aptos" panose="020B0004020202020204" pitchFamily="34" charset="0"/>
                  </a:rPr>
                  <a:t>bán</a:t>
                </a:r>
                <a:r>
                  <a:rPr lang="en-US" kern="100" dirty="0">
                    <a:ea typeface="Aptos" panose="020B0004020202020204" pitchFamily="34" charset="0"/>
                  </a:rPr>
                  <a:t> </a:t>
                </a:r>
                <a:r>
                  <a:rPr lang="en-US" kern="100" dirty="0" err="1">
                    <a:ea typeface="Aptos" panose="020B0004020202020204" pitchFamily="34" charset="0"/>
                  </a:rPr>
                  <a:t>dẫn</a:t>
                </a:r>
                <a:r>
                  <a:rPr lang="en-US" kern="100" dirty="0">
                    <a:ea typeface="Aptos" panose="020B0004020202020204" pitchFamily="34" charset="0"/>
                  </a:rPr>
                  <a:t> </a:t>
                </a:r>
                <a:r>
                  <a:rPr lang="en-US" kern="100" dirty="0" err="1">
                    <a:ea typeface="Aptos" panose="020B0004020202020204" pitchFamily="34" charset="0"/>
                  </a:rPr>
                  <a:t>pha</a:t>
                </a:r>
                <a:r>
                  <a:rPr lang="en-US" kern="100" dirty="0">
                    <a:ea typeface="Aptos" panose="020B0004020202020204" pitchFamily="34" charset="0"/>
                  </a:rPr>
                  <a:t> </a:t>
                </a:r>
                <a:r>
                  <a:rPr lang="en-US" kern="100" dirty="0" err="1">
                    <a:ea typeface="Aptos" panose="020B0004020202020204" pitchFamily="34" charset="0"/>
                  </a:rPr>
                  <a:t>tạp</a:t>
                </a:r>
                <a:r>
                  <a:rPr lang="en-US" kern="100" dirty="0">
                    <a:ea typeface="Aptos" panose="020B0004020202020204" pitchFamily="34" charset="0"/>
                  </a:rPr>
                  <a:t> </a:t>
                </a:r>
                <a:r>
                  <a:rPr lang="en-US" kern="100" dirty="0" err="1">
                    <a:ea typeface="Aptos" panose="020B0004020202020204" pitchFamily="34" charset="0"/>
                  </a:rPr>
                  <a:t>các</a:t>
                </a:r>
                <a:r>
                  <a:rPr lang="en-US" kern="100" dirty="0">
                    <a:ea typeface="Aptos" panose="020B0004020202020204" pitchFamily="34" charset="0"/>
                  </a:rPr>
                  <a:t> </a:t>
                </a:r>
                <a:r>
                  <a:rPr lang="en-US" kern="100" dirty="0" err="1">
                    <a:ea typeface="Aptos" panose="020B0004020202020204" pitchFamily="34" charset="0"/>
                  </a:rPr>
                  <a:t>nguyên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nhận</a:t>
                </a:r>
                <a:r>
                  <a:rPr lang="en-US" kern="100" dirty="0">
                    <a:ea typeface="Aptos" panose="020B0004020202020204" pitchFamily="34" charset="0"/>
                  </a:rPr>
                  <a:t>, </a:t>
                </a:r>
                <a:r>
                  <a:rPr lang="en-US" kern="100" dirty="0" err="1">
                    <a:ea typeface="Aptos" panose="020B0004020202020204" pitchFamily="34" charset="0"/>
                  </a:rPr>
                  <a:t>các</a:t>
                </a:r>
                <a:r>
                  <a:rPr lang="en-US" kern="100" dirty="0">
                    <a:ea typeface="Aptos" panose="020B0004020202020204" pitchFamily="34" charset="0"/>
                  </a:rPr>
                  <a:t> </a:t>
                </a:r>
                <a:r>
                  <a:rPr lang="en-US" kern="100" dirty="0" err="1">
                    <a:ea typeface="Aptos" panose="020B0004020202020204" pitchFamily="34" charset="0"/>
                  </a:rPr>
                  <a:t>mức</a:t>
                </a:r>
                <a:r>
                  <a:rPr lang="en-US" kern="100" dirty="0">
                    <a:ea typeface="Aptos" panose="020B0004020202020204" pitchFamily="34" charset="0"/>
                  </a:rPr>
                  <a:t> </a:t>
                </a:r>
                <a:r>
                  <a:rPr lang="en-US" kern="100" dirty="0" err="1">
                    <a:ea typeface="Aptos" panose="020B0004020202020204" pitchFamily="34" charset="0"/>
                  </a:rPr>
                  <a:t>năng</a:t>
                </a:r>
                <a:r>
                  <a:rPr lang="en-US" kern="100" dirty="0">
                    <a:ea typeface="Aptos" panose="020B0004020202020204" pitchFamily="34" charset="0"/>
                  </a:rPr>
                  <a:t> </a:t>
                </a:r>
                <a:r>
                  <a:rPr lang="en-US" kern="100" dirty="0" err="1">
                    <a:ea typeface="Aptos" panose="020B0004020202020204" pitchFamily="34" charset="0"/>
                  </a:rPr>
                  <a:t>lượng</a:t>
                </a:r>
                <a:r>
                  <a:rPr lang="en-US" kern="100" dirty="0">
                    <a:ea typeface="Aptos" panose="020B0004020202020204" pitchFamily="34" charset="0"/>
                  </a:rPr>
                  <a:t> </a:t>
                </a:r>
                <a:r>
                  <a:rPr lang="en-US" kern="100" dirty="0" err="1">
                    <a:ea typeface="Aptos" panose="020B0004020202020204" pitchFamily="34" charset="0"/>
                  </a:rPr>
                  <a:t>nhận</a:t>
                </a:r>
                <a:r>
                  <a:rPr lang="en-US" kern="100" dirty="0">
                    <a:ea typeface="Aptos" panose="020B0004020202020204" pitchFamily="34" charset="0"/>
                  </a:rPr>
                  <a:t> </a:t>
                </a:r>
                <a14:m>
                  <m:oMath xmlns:m="http://schemas.openxmlformats.org/officeDocument/2006/math">
                    <m:sSub>
                      <m:sSubPr>
                        <m:ctrlPr>
                          <a:rPr lang="en-US" i="1" kern="100">
                            <a:latin typeface="Cambria Math" panose="02040503050406030204" pitchFamily="18" charset="0"/>
                            <a:ea typeface="Aptos" panose="020B0004020202020204" pitchFamily="34" charset="0"/>
                          </a:rPr>
                        </m:ctrlPr>
                      </m:sSubPr>
                      <m:e>
                        <m:r>
                          <a:rPr lang="en-US" i="1" kern="100">
                            <a:latin typeface="Cambria Math" panose="02040503050406030204" pitchFamily="18" charset="0"/>
                            <a:ea typeface="Aptos" panose="020B0004020202020204" pitchFamily="34" charset="0"/>
                          </a:rPr>
                          <m:t>𝐸</m:t>
                        </m:r>
                      </m:e>
                      <m:sub>
                        <m:r>
                          <a:rPr lang="en-US" i="1" kern="100">
                            <a:latin typeface="Cambria Math" panose="02040503050406030204" pitchFamily="18" charset="0"/>
                            <a:ea typeface="Aptos" panose="020B0004020202020204" pitchFamily="34" charset="0"/>
                          </a:rPr>
                          <m:t>𝐴</m:t>
                        </m:r>
                      </m:sub>
                    </m:sSub>
                  </m:oMath>
                </a14:m>
                <a:r>
                  <a:rPr lang="en-US" kern="100" dirty="0">
                    <a:ea typeface="Aptos" panose="020B0004020202020204" pitchFamily="34" charset="0"/>
                  </a:rPr>
                  <a:t>​ </a:t>
                </a:r>
                <a:r>
                  <a:rPr lang="en-US" kern="100" dirty="0" err="1">
                    <a:ea typeface="Aptos" panose="020B0004020202020204" pitchFamily="34" charset="0"/>
                  </a:rPr>
                  <a:t>được</a:t>
                </a:r>
                <a:r>
                  <a:rPr lang="en-US" kern="100" dirty="0">
                    <a:ea typeface="Aptos" panose="020B0004020202020204" pitchFamily="34" charset="0"/>
                  </a:rPr>
                  <a:t> </a:t>
                </a:r>
                <a:r>
                  <a:rPr lang="en-US" kern="100" dirty="0" err="1">
                    <a:ea typeface="Aptos" panose="020B0004020202020204" pitchFamily="34" charset="0"/>
                  </a:rPr>
                  <a:t>tạo</a:t>
                </a:r>
                <a:r>
                  <a:rPr lang="en-US" kern="100" dirty="0">
                    <a:ea typeface="Aptos" panose="020B0004020202020204" pitchFamily="34" charset="0"/>
                  </a:rPr>
                  <a:t> </a:t>
                </a:r>
                <a:r>
                  <a:rPr lang="en-US" kern="100" dirty="0" err="1">
                    <a:ea typeface="Aptos" panose="020B0004020202020204" pitchFamily="34" charset="0"/>
                  </a:rPr>
                  <a:t>ra</a:t>
                </a:r>
                <a:r>
                  <a:rPr lang="en-US" kern="100" dirty="0">
                    <a:ea typeface="Aptos" panose="020B0004020202020204" pitchFamily="34" charset="0"/>
                  </a:rPr>
                  <a:t> </a:t>
                </a:r>
                <a:r>
                  <a:rPr lang="en-US" kern="100" dirty="0" err="1">
                    <a:ea typeface="Aptos" panose="020B0004020202020204" pitchFamily="34" charset="0"/>
                  </a:rPr>
                  <a:t>trong</a:t>
                </a:r>
                <a:r>
                  <a:rPr lang="en-US" kern="100" dirty="0">
                    <a:ea typeface="Aptos" panose="020B0004020202020204" pitchFamily="34" charset="0"/>
                  </a:rPr>
                  <a:t> </a:t>
                </a:r>
                <a:r>
                  <a:rPr lang="en-US" kern="100" dirty="0" err="1">
                    <a:ea typeface="Aptos" panose="020B0004020202020204" pitchFamily="34" charset="0"/>
                  </a:rPr>
                  <a:t>vùng</a:t>
                </a:r>
                <a:r>
                  <a:rPr lang="en-US" kern="100" dirty="0">
                    <a:ea typeface="Aptos" panose="020B0004020202020204" pitchFamily="34" charset="0"/>
                  </a:rPr>
                  <a:t> </a:t>
                </a:r>
                <a:r>
                  <a:rPr lang="en-US" kern="100" dirty="0" err="1">
                    <a:ea typeface="Aptos" panose="020B0004020202020204" pitchFamily="34" charset="0"/>
                  </a:rPr>
                  <a:t>cấm</a:t>
                </a:r>
                <a:r>
                  <a:rPr lang="en-US" kern="100" dirty="0">
                    <a:ea typeface="Aptos" panose="020B0004020202020204" pitchFamily="34" charset="0"/>
                  </a:rPr>
                  <a:t>, </a:t>
                </a:r>
                <a:r>
                  <a:rPr lang="en-US" kern="100" dirty="0" err="1">
                    <a:ea typeface="Aptos" panose="020B0004020202020204" pitchFamily="34" charset="0"/>
                  </a:rPr>
                  <a:t>nằm</a:t>
                </a:r>
                <a:r>
                  <a:rPr lang="en-US" kern="100" dirty="0">
                    <a:ea typeface="Aptos" panose="020B0004020202020204" pitchFamily="34" charset="0"/>
                  </a:rPr>
                  <a:t> </a:t>
                </a:r>
                <a:r>
                  <a:rPr lang="en-US" kern="100" dirty="0" err="1">
                    <a:ea typeface="Aptos" panose="020B0004020202020204" pitchFamily="34" charset="0"/>
                  </a:rPr>
                  <a:t>gần</a:t>
                </a:r>
                <a:r>
                  <a:rPr lang="en-US" kern="100" dirty="0">
                    <a:ea typeface="Aptos" panose="020B0004020202020204" pitchFamily="34" charset="0"/>
                  </a:rPr>
                  <a:t> </a:t>
                </a:r>
                <a:r>
                  <a:rPr lang="en-US" kern="100" dirty="0" err="1">
                    <a:ea typeface="Aptos" panose="020B0004020202020204" pitchFamily="34" charset="0"/>
                  </a:rPr>
                  <a:t>mức</a:t>
                </a:r>
                <a:r>
                  <a:rPr lang="en-US" kern="100" dirty="0">
                    <a:ea typeface="Aptos" panose="020B0004020202020204" pitchFamily="34" charset="0"/>
                  </a:rPr>
                  <a:t> </a:t>
                </a:r>
                <a14:m>
                  <m:oMath xmlns:m="http://schemas.openxmlformats.org/officeDocument/2006/math">
                    <m:sSub>
                      <m:sSubPr>
                        <m:ctrlPr>
                          <a:rPr lang="en-US" i="1" kern="100">
                            <a:latin typeface="Cambria Math" panose="02040503050406030204" pitchFamily="18" charset="0"/>
                            <a:ea typeface="Times New Roman" panose="02020603050405020304" pitchFamily="18" charset="0"/>
                          </a:rPr>
                        </m:ctrlPr>
                      </m:sSubPr>
                      <m:e>
                        <m:r>
                          <a:rPr lang="en-US" i="1" kern="100">
                            <a:latin typeface="Cambria Math" panose="02040503050406030204" pitchFamily="18" charset="0"/>
                            <a:ea typeface="Times New Roman" panose="02020603050405020304" pitchFamily="18" charset="0"/>
                          </a:rPr>
                          <m:t>𝐸</m:t>
                        </m:r>
                      </m:e>
                      <m:sub>
                        <m:r>
                          <a:rPr lang="en-US" i="1" kern="100">
                            <a:latin typeface="Cambria Math" panose="02040503050406030204" pitchFamily="18" charset="0"/>
                            <a:ea typeface="Times New Roman" panose="02020603050405020304" pitchFamily="18" charset="0"/>
                          </a:rPr>
                          <m:t>𝑉</m:t>
                        </m:r>
                      </m:sub>
                    </m:sSub>
                  </m:oMath>
                </a14:m>
                <a:r>
                  <a:rPr lang="en-US" kern="100" dirty="0">
                    <a:ea typeface="Aptos" panose="020B0004020202020204" pitchFamily="34" charset="0"/>
                  </a:rPr>
                  <a:t>​ </a:t>
                </a:r>
                <a:r>
                  <a:rPr lang="en-US" kern="100" dirty="0" err="1">
                    <a:ea typeface="Aptos" panose="020B0004020202020204" pitchFamily="34" charset="0"/>
                  </a:rPr>
                  <a:t>của</a:t>
                </a:r>
                <a:r>
                  <a:rPr lang="en-US" kern="100" dirty="0">
                    <a:ea typeface="Aptos" panose="020B0004020202020204" pitchFamily="34" charset="0"/>
                  </a:rPr>
                  <a:t> </a:t>
                </a:r>
                <a:r>
                  <a:rPr lang="en-US" kern="100" dirty="0" err="1">
                    <a:ea typeface="Aptos" panose="020B0004020202020204" pitchFamily="34" charset="0"/>
                  </a:rPr>
                  <a:t>vùng</a:t>
                </a:r>
                <a:r>
                  <a:rPr lang="en-US" kern="100" dirty="0">
                    <a:ea typeface="Aptos" panose="020B0004020202020204" pitchFamily="34" charset="0"/>
                  </a:rPr>
                  <a:t> </a:t>
                </a:r>
                <a:r>
                  <a:rPr lang="en-US" kern="100" dirty="0" err="1">
                    <a:ea typeface="Aptos" panose="020B0004020202020204" pitchFamily="34" charset="0"/>
                  </a:rPr>
                  <a:t>hóa</a:t>
                </a:r>
                <a:r>
                  <a:rPr lang="en-US" kern="100" dirty="0">
                    <a:ea typeface="Aptos" panose="020B0004020202020204" pitchFamily="34" charset="0"/>
                  </a:rPr>
                  <a:t> </a:t>
                </a:r>
                <a:r>
                  <a:rPr lang="en-US" kern="100" dirty="0" err="1">
                    <a:ea typeface="Aptos" panose="020B0004020202020204" pitchFamily="34" charset="0"/>
                  </a:rPr>
                  <a:t>trị</a:t>
                </a:r>
                <a:r>
                  <a:rPr lang="en-US" kern="100" dirty="0">
                    <a:ea typeface="Aptos" panose="020B0004020202020204" pitchFamily="34" charset="0"/>
                  </a:rPr>
                  <a:t>. </a:t>
                </a:r>
              </a:p>
              <a:p>
                <a:pPr>
                  <a:lnSpc>
                    <a:spcPct val="115000"/>
                  </a:lnSpc>
                  <a:spcBef>
                    <a:spcPts val="300"/>
                  </a:spcBef>
                  <a:spcAft>
                    <a:spcPts val="300"/>
                  </a:spcAft>
                </a:pPr>
                <a:r>
                  <a:rPr lang="en-US" kern="100" dirty="0" err="1">
                    <a:ea typeface="Aptos" panose="020B0004020202020204" pitchFamily="34" charset="0"/>
                  </a:rPr>
                  <a:t>Khoảng</a:t>
                </a:r>
                <a:r>
                  <a:rPr lang="en-US" kern="100" dirty="0">
                    <a:ea typeface="Aptos" panose="020B0004020202020204" pitchFamily="34" charset="0"/>
                  </a:rPr>
                  <a:t> </a:t>
                </a:r>
                <a:r>
                  <a:rPr lang="en-US" kern="100" dirty="0" err="1">
                    <a:ea typeface="Aptos" panose="020B0004020202020204" pitchFamily="34" charset="0"/>
                  </a:rPr>
                  <a:t>cách</a:t>
                </a:r>
                <a:r>
                  <a:rPr lang="en-US" kern="100" dirty="0">
                    <a:ea typeface="Aptos" panose="020B0004020202020204" pitchFamily="34" charset="0"/>
                  </a:rPr>
                  <a:t> </a:t>
                </a:r>
                <a14:m>
                  <m:oMath xmlns:m="http://schemas.openxmlformats.org/officeDocument/2006/math">
                    <m:d>
                      <m:dPr>
                        <m:ctrlPr>
                          <a:rPr lang="en-US" i="1" kern="100">
                            <a:latin typeface="Cambria Math" panose="02040503050406030204" pitchFamily="18" charset="0"/>
                            <a:ea typeface="Times New Roman" panose="02020603050405020304" pitchFamily="18" charset="0"/>
                          </a:rPr>
                        </m:ctrlPr>
                      </m:dPr>
                      <m:e>
                        <m:sSub>
                          <m:sSubPr>
                            <m:ctrlPr>
                              <a:rPr lang="en-US" i="1" kern="100">
                                <a:latin typeface="Cambria Math" panose="02040503050406030204" pitchFamily="18" charset="0"/>
                                <a:ea typeface="Times New Roman" panose="02020603050405020304" pitchFamily="18" charset="0"/>
                              </a:rPr>
                            </m:ctrlPr>
                          </m:sSubPr>
                          <m:e>
                            <m:r>
                              <a:rPr lang="en-US" i="1" kern="100">
                                <a:latin typeface="Cambria Math" panose="02040503050406030204" pitchFamily="18" charset="0"/>
                                <a:ea typeface="Times New Roman" panose="02020603050405020304" pitchFamily="18" charset="0"/>
                              </a:rPr>
                              <m:t>𝐸</m:t>
                            </m:r>
                          </m:e>
                          <m:sub>
                            <m:r>
                              <a:rPr lang="en-US" i="1" kern="100">
                                <a:latin typeface="Cambria Math" panose="02040503050406030204" pitchFamily="18" charset="0"/>
                                <a:ea typeface="Times New Roman" panose="02020603050405020304" pitchFamily="18" charset="0"/>
                              </a:rPr>
                              <m:t>𝐴</m:t>
                            </m:r>
                          </m:sub>
                        </m:sSub>
                        <m:r>
                          <a:rPr lang="en-US" i="1" kern="100">
                            <a:latin typeface="Cambria Math" panose="02040503050406030204" pitchFamily="18" charset="0"/>
                            <a:ea typeface="Times New Roman" panose="02020603050405020304" pitchFamily="18" charset="0"/>
                          </a:rPr>
                          <m:t>−</m:t>
                        </m:r>
                        <m:sSub>
                          <m:sSubPr>
                            <m:ctrlPr>
                              <a:rPr lang="en-US" i="1" kern="100">
                                <a:latin typeface="Cambria Math" panose="02040503050406030204" pitchFamily="18" charset="0"/>
                                <a:ea typeface="Times New Roman" panose="02020603050405020304" pitchFamily="18" charset="0"/>
                              </a:rPr>
                            </m:ctrlPr>
                          </m:sSubPr>
                          <m:e>
                            <m:r>
                              <a:rPr lang="en-US" i="1" kern="100">
                                <a:latin typeface="Cambria Math" panose="02040503050406030204" pitchFamily="18" charset="0"/>
                                <a:ea typeface="Times New Roman" panose="02020603050405020304" pitchFamily="18" charset="0"/>
                              </a:rPr>
                              <m:t>𝐸</m:t>
                            </m:r>
                          </m:e>
                          <m:sub>
                            <m:r>
                              <a:rPr lang="en-US" i="1" kern="100">
                                <a:latin typeface="Cambria Math" panose="02040503050406030204" pitchFamily="18" charset="0"/>
                                <a:ea typeface="Times New Roman" panose="02020603050405020304" pitchFamily="18" charset="0"/>
                              </a:rPr>
                              <m:t>𝑉</m:t>
                            </m:r>
                          </m:sub>
                        </m:sSub>
                      </m:e>
                    </m:d>
                  </m:oMath>
                </a14:m>
                <a:r>
                  <a:rPr lang="en-US" kern="100" dirty="0">
                    <a:ea typeface="Aptos" panose="020B0004020202020204" pitchFamily="34" charset="0"/>
                  </a:rPr>
                  <a:t> </a:t>
                </a:r>
                <a:r>
                  <a:rPr lang="en-US" kern="100" dirty="0" err="1">
                    <a:ea typeface="Aptos" panose="020B0004020202020204" pitchFamily="34" charset="0"/>
                  </a:rPr>
                  <a:t>nhỏ</a:t>
                </a:r>
                <a:r>
                  <a:rPr lang="en-US" kern="100" dirty="0">
                    <a:ea typeface="Aptos" panose="020B0004020202020204" pitchFamily="34" charset="0"/>
                  </a:rPr>
                  <a:t> </a:t>
                </a:r>
                <a:r>
                  <a:rPr lang="en-US" kern="100" dirty="0" err="1">
                    <a:ea typeface="Aptos" panose="020B0004020202020204" pitchFamily="34" charset="0"/>
                  </a:rPr>
                  <a:t>nên</a:t>
                </a:r>
                <a:r>
                  <a:rPr lang="en-US" kern="100" dirty="0">
                    <a:ea typeface="Aptos" panose="020B0004020202020204" pitchFamily="34" charset="0"/>
                  </a:rPr>
                  <a:t> </a:t>
                </a:r>
                <a:r>
                  <a:rPr lang="en-US" kern="100" dirty="0" err="1">
                    <a:ea typeface="Aptos" panose="020B0004020202020204" pitchFamily="34" charset="0"/>
                  </a:rPr>
                  <a:t>các</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trong</a:t>
                </a:r>
                <a:r>
                  <a:rPr lang="en-US" kern="100" dirty="0">
                    <a:ea typeface="Aptos" panose="020B0004020202020204" pitchFamily="34" charset="0"/>
                  </a:rPr>
                  <a:t> </a:t>
                </a:r>
                <a:r>
                  <a:rPr lang="en-US" kern="100" dirty="0" err="1">
                    <a:ea typeface="Aptos" panose="020B0004020202020204" pitchFamily="34" charset="0"/>
                  </a:rPr>
                  <a:t>vùng</a:t>
                </a:r>
                <a:r>
                  <a:rPr lang="en-US" kern="100" dirty="0">
                    <a:ea typeface="Aptos" panose="020B0004020202020204" pitchFamily="34" charset="0"/>
                  </a:rPr>
                  <a:t> </a:t>
                </a:r>
                <a:r>
                  <a:rPr lang="en-US" kern="100" dirty="0" err="1">
                    <a:ea typeface="Aptos" panose="020B0004020202020204" pitchFamily="34" charset="0"/>
                  </a:rPr>
                  <a:t>hóa</a:t>
                </a:r>
                <a:r>
                  <a:rPr lang="en-US" kern="100" dirty="0">
                    <a:ea typeface="Aptos" panose="020B0004020202020204" pitchFamily="34" charset="0"/>
                  </a:rPr>
                  <a:t> </a:t>
                </a:r>
                <a:r>
                  <a:rPr lang="en-US" kern="100" dirty="0" err="1">
                    <a:ea typeface="Aptos" panose="020B0004020202020204" pitchFamily="34" charset="0"/>
                  </a:rPr>
                  <a:t>trị</a:t>
                </a:r>
                <a:r>
                  <a:rPr lang="en-US" kern="100" dirty="0">
                    <a:ea typeface="Aptos" panose="020B0004020202020204" pitchFamily="34" charset="0"/>
                  </a:rPr>
                  <a:t> </a:t>
                </a:r>
                <a:r>
                  <a:rPr lang="en-US" kern="100" dirty="0" err="1">
                    <a:ea typeface="Aptos" panose="020B0004020202020204" pitchFamily="34" charset="0"/>
                  </a:rPr>
                  <a:t>dễ</a:t>
                </a:r>
                <a:r>
                  <a:rPr lang="en-US" kern="100" dirty="0">
                    <a:ea typeface="Aptos" panose="020B0004020202020204" pitchFamily="34" charset="0"/>
                  </a:rPr>
                  <a:t> </a:t>
                </a:r>
                <a:r>
                  <a:rPr lang="en-US" kern="100" dirty="0" err="1">
                    <a:ea typeface="Aptos" panose="020B0004020202020204" pitchFamily="34" charset="0"/>
                  </a:rPr>
                  <a:t>dàng</a:t>
                </a:r>
                <a:r>
                  <a:rPr lang="en-US" kern="100" dirty="0">
                    <a:ea typeface="Aptos" panose="020B0004020202020204" pitchFamily="34" charset="0"/>
                  </a:rPr>
                  <a:t> </a:t>
                </a:r>
                <a:r>
                  <a:rPr lang="en-US" kern="100" dirty="0" err="1">
                    <a:ea typeface="Aptos" panose="020B0004020202020204" pitchFamily="34" charset="0"/>
                  </a:rPr>
                  <a:t>nhảy</a:t>
                </a:r>
                <a:r>
                  <a:rPr lang="en-US" kern="100" dirty="0">
                    <a:ea typeface="Aptos" panose="020B0004020202020204" pitchFamily="34" charset="0"/>
                  </a:rPr>
                  <a:t> </a:t>
                </a:r>
                <a:r>
                  <a:rPr lang="en-US" kern="100" dirty="0" err="1">
                    <a:ea typeface="Aptos" panose="020B0004020202020204" pitchFamily="34" charset="0"/>
                  </a:rPr>
                  <a:t>lên</a:t>
                </a:r>
                <a:r>
                  <a:rPr lang="en-US" kern="100" dirty="0">
                    <a:ea typeface="Aptos" panose="020B0004020202020204" pitchFamily="34" charset="0"/>
                  </a:rPr>
                  <a:t> </a:t>
                </a:r>
                <a:r>
                  <a:rPr lang="en-US" kern="100" dirty="0" err="1">
                    <a:ea typeface="Aptos" panose="020B0004020202020204" pitchFamily="34" charset="0"/>
                  </a:rPr>
                  <a:t>mức</a:t>
                </a:r>
                <a:r>
                  <a:rPr lang="en-US" kern="100" dirty="0">
                    <a:ea typeface="Aptos" panose="020B0004020202020204" pitchFamily="34" charset="0"/>
                  </a:rPr>
                  <a:t> </a:t>
                </a:r>
                <a14:m>
                  <m:oMath xmlns:m="http://schemas.openxmlformats.org/officeDocument/2006/math">
                    <m:sSub>
                      <m:sSubPr>
                        <m:ctrlPr>
                          <a:rPr lang="en-US" i="1" kern="100">
                            <a:latin typeface="Cambria Math" panose="02040503050406030204" pitchFamily="18" charset="0"/>
                            <a:ea typeface="Aptos" panose="020B0004020202020204" pitchFamily="34" charset="0"/>
                          </a:rPr>
                        </m:ctrlPr>
                      </m:sSubPr>
                      <m:e>
                        <m:r>
                          <a:rPr lang="en-US" i="1" kern="100">
                            <a:latin typeface="Cambria Math" panose="02040503050406030204" pitchFamily="18" charset="0"/>
                            <a:ea typeface="Aptos" panose="020B0004020202020204" pitchFamily="34" charset="0"/>
                          </a:rPr>
                          <m:t>𝐸</m:t>
                        </m:r>
                      </m:e>
                      <m:sub>
                        <m:r>
                          <a:rPr lang="en-US" i="1" kern="100">
                            <a:latin typeface="Cambria Math" panose="02040503050406030204" pitchFamily="18" charset="0"/>
                            <a:ea typeface="Aptos" panose="020B0004020202020204" pitchFamily="34" charset="0"/>
                          </a:rPr>
                          <m:t>𝐴</m:t>
                        </m:r>
                      </m:sub>
                    </m:sSub>
                  </m:oMath>
                </a14:m>
                <a:r>
                  <a:rPr lang="en-US" kern="100" dirty="0">
                    <a:ea typeface="Aptos" panose="020B0004020202020204" pitchFamily="34" charset="0"/>
                  </a:rPr>
                  <a:t>​. </a:t>
                </a:r>
              </a:p>
              <a:p>
                <a:pPr>
                  <a:lnSpc>
                    <a:spcPct val="115000"/>
                  </a:lnSpc>
                  <a:spcBef>
                    <a:spcPts val="300"/>
                  </a:spcBef>
                  <a:spcAft>
                    <a:spcPts val="300"/>
                  </a:spcAft>
                </a:pPr>
                <a:r>
                  <a:rPr lang="en-US" kern="100" dirty="0" err="1">
                    <a:ea typeface="Aptos" panose="020B0004020202020204" pitchFamily="34" charset="0"/>
                  </a:rPr>
                  <a:t>Tại</a:t>
                </a:r>
                <a:r>
                  <a:rPr lang="en-US" kern="100" dirty="0">
                    <a:ea typeface="Aptos" panose="020B0004020202020204" pitchFamily="34" charset="0"/>
                  </a:rPr>
                  <a:t> </a:t>
                </a:r>
                <a:r>
                  <a:rPr lang="en-US" kern="100" dirty="0" err="1">
                    <a:ea typeface="Aptos" panose="020B0004020202020204" pitchFamily="34" charset="0"/>
                  </a:rPr>
                  <a:t>nhiệt</a:t>
                </a:r>
                <a:r>
                  <a:rPr lang="en-US" kern="100" dirty="0">
                    <a:ea typeface="Aptos" panose="020B0004020202020204" pitchFamily="34" charset="0"/>
                  </a:rPr>
                  <a:t> </a:t>
                </a:r>
                <a:r>
                  <a:rPr lang="en-US" kern="100" dirty="0" err="1">
                    <a:ea typeface="Aptos" panose="020B0004020202020204" pitchFamily="34" charset="0"/>
                  </a:rPr>
                  <a:t>độ</a:t>
                </a:r>
                <a:r>
                  <a:rPr lang="en-US" kern="100" dirty="0">
                    <a:ea typeface="Aptos" panose="020B0004020202020204" pitchFamily="34" charset="0"/>
                  </a:rPr>
                  <a:t> </a:t>
                </a:r>
                <a:r>
                  <a:rPr lang="en-US" kern="100" dirty="0" err="1">
                    <a:ea typeface="Aptos" panose="020B0004020202020204" pitchFamily="34" charset="0"/>
                  </a:rPr>
                  <a:t>phòng</a:t>
                </a:r>
                <a:r>
                  <a:rPr lang="en-US" kern="100" dirty="0">
                    <a:ea typeface="Aptos" panose="020B0004020202020204" pitchFamily="34" charset="0"/>
                  </a:rPr>
                  <a:t>, </a:t>
                </a:r>
                <a:r>
                  <a:rPr lang="en-US" kern="100" dirty="0" err="1">
                    <a:ea typeface="Aptos" panose="020B0004020202020204" pitchFamily="34" charset="0"/>
                  </a:rPr>
                  <a:t>hầu</a:t>
                </a:r>
                <a:r>
                  <a:rPr lang="en-US" kern="100" dirty="0">
                    <a:ea typeface="Aptos" panose="020B0004020202020204" pitchFamily="34" charset="0"/>
                  </a:rPr>
                  <a:t> </a:t>
                </a:r>
                <a:r>
                  <a:rPr lang="en-US" kern="100" dirty="0" err="1">
                    <a:ea typeface="Aptos" panose="020B0004020202020204" pitchFamily="34" charset="0"/>
                  </a:rPr>
                  <a:t>hết</a:t>
                </a:r>
                <a:r>
                  <a:rPr lang="en-US" kern="100" dirty="0">
                    <a:ea typeface="Aptos" panose="020B0004020202020204" pitchFamily="34" charset="0"/>
                  </a:rPr>
                  <a:t> </a:t>
                </a:r>
                <a:r>
                  <a:rPr lang="en-US" kern="100" dirty="0" err="1">
                    <a:ea typeface="Aptos" panose="020B0004020202020204" pitchFamily="34" charset="0"/>
                  </a:rPr>
                  <a:t>các</a:t>
                </a:r>
                <a:r>
                  <a:rPr lang="en-US" kern="100" dirty="0">
                    <a:ea typeface="Aptos" panose="020B0004020202020204" pitchFamily="34" charset="0"/>
                  </a:rPr>
                  <a:t> </a:t>
                </a:r>
                <a:r>
                  <a:rPr lang="en-US" kern="100" dirty="0" err="1">
                    <a:ea typeface="Aptos" panose="020B0004020202020204" pitchFamily="34" charset="0"/>
                  </a:rPr>
                  <a:t>mức</a:t>
                </a:r>
                <a:r>
                  <a:rPr lang="en-US" kern="100" dirty="0">
                    <a:ea typeface="Aptos" panose="020B0004020202020204" pitchFamily="34" charset="0"/>
                  </a:rPr>
                  <a:t> </a:t>
                </a:r>
                <a:r>
                  <a:rPr lang="en-US" kern="100" dirty="0" err="1">
                    <a:ea typeface="Aptos" panose="020B0004020202020204" pitchFamily="34" charset="0"/>
                  </a:rPr>
                  <a:t>nhận</a:t>
                </a:r>
                <a:r>
                  <a:rPr lang="en-US" kern="100" dirty="0">
                    <a:ea typeface="Aptos" panose="020B0004020202020204" pitchFamily="34" charset="0"/>
                  </a:rPr>
                  <a:t> </a:t>
                </a:r>
                <a:r>
                  <a:rPr lang="en-US" kern="100" dirty="0" err="1">
                    <a:ea typeface="Aptos" panose="020B0004020202020204" pitchFamily="34" charset="0"/>
                  </a:rPr>
                  <a:t>đều</a:t>
                </a:r>
                <a:r>
                  <a:rPr lang="en-US" kern="100" dirty="0">
                    <a:ea typeface="Aptos" panose="020B0004020202020204" pitchFamily="34" charset="0"/>
                  </a:rPr>
                  <a:t> </a:t>
                </a:r>
                <a:r>
                  <a:rPr lang="en-US" kern="100" dirty="0" err="1">
                    <a:ea typeface="Aptos" panose="020B0004020202020204" pitchFamily="34" charset="0"/>
                  </a:rPr>
                  <a:t>được</a:t>
                </a:r>
                <a:r>
                  <a:rPr lang="en-US" kern="100" dirty="0">
                    <a:ea typeface="Aptos" panose="020B0004020202020204" pitchFamily="34" charset="0"/>
                  </a:rPr>
                  <a:t> </a:t>
                </a:r>
                <a:r>
                  <a:rPr lang="en-US" kern="100" dirty="0" err="1">
                    <a:ea typeface="Aptos" panose="020B0004020202020204" pitchFamily="34" charset="0"/>
                  </a:rPr>
                  <a:t>lấp</a:t>
                </a:r>
                <a:r>
                  <a:rPr lang="en-US" kern="100" dirty="0">
                    <a:ea typeface="Aptos" panose="020B0004020202020204" pitchFamily="34" charset="0"/>
                  </a:rPr>
                  <a:t> </a:t>
                </a:r>
                <a:r>
                  <a:rPr lang="en-US" kern="100" dirty="0" err="1">
                    <a:ea typeface="Aptos" panose="020B0004020202020204" pitchFamily="34" charset="0"/>
                  </a:rPr>
                  <a:t>đầy</a:t>
                </a:r>
                <a:r>
                  <a:rPr lang="en-US" kern="100" dirty="0">
                    <a:ea typeface="Aptos" panose="020B0004020202020204" pitchFamily="34" charset="0"/>
                  </a:rPr>
                  <a:t> </a:t>
                </a:r>
                <a:r>
                  <a:rPr lang="en-US" kern="100" dirty="0" err="1">
                    <a:ea typeface="Aptos" panose="020B0004020202020204" pitchFamily="34" charset="0"/>
                  </a:rPr>
                  <a:t>bởi</a:t>
                </a:r>
                <a:r>
                  <a:rPr lang="en-US" kern="100" dirty="0">
                    <a:ea typeface="Aptos" panose="020B0004020202020204" pitchFamily="34" charset="0"/>
                  </a:rPr>
                  <a:t> </a:t>
                </a:r>
                <a:r>
                  <a:rPr lang="en-US" kern="100" dirty="0" err="1">
                    <a:ea typeface="Aptos" panose="020B0004020202020204" pitchFamily="34" charset="0"/>
                  </a:rPr>
                  <a:t>điện</a:t>
                </a:r>
                <a:r>
                  <a:rPr lang="en-US" kern="100" dirty="0">
                    <a:ea typeface="Aptos" panose="020B0004020202020204" pitchFamily="34" charset="0"/>
                  </a:rPr>
                  <a:t> </a:t>
                </a:r>
                <a:r>
                  <a:rPr lang="en-US" kern="100" dirty="0" err="1">
                    <a:ea typeface="Aptos" panose="020B0004020202020204" pitchFamily="34" charset="0"/>
                  </a:rPr>
                  <a:t>tử</a:t>
                </a:r>
                <a:r>
                  <a:rPr lang="en-US" kern="100" dirty="0">
                    <a:ea typeface="Aptos" panose="020B0004020202020204" pitchFamily="34" charset="0"/>
                  </a:rPr>
                  <a:t>, </a:t>
                </a:r>
                <a:r>
                  <a:rPr lang="en-US" kern="100" dirty="0" err="1">
                    <a:ea typeface="Aptos" panose="020B0004020202020204" pitchFamily="34" charset="0"/>
                  </a:rPr>
                  <a:t>đồng</a:t>
                </a:r>
                <a:r>
                  <a:rPr lang="en-US" kern="100" dirty="0">
                    <a:ea typeface="Aptos" panose="020B0004020202020204" pitchFamily="34" charset="0"/>
                  </a:rPr>
                  <a:t> </a:t>
                </a:r>
                <a:r>
                  <a:rPr lang="en-US" kern="100" dirty="0" err="1">
                    <a:ea typeface="Aptos" panose="020B0004020202020204" pitchFamily="34" charset="0"/>
                  </a:rPr>
                  <a:t>thời</a:t>
                </a:r>
                <a:r>
                  <a:rPr lang="en-US" kern="100" dirty="0">
                    <a:ea typeface="Aptos" panose="020B0004020202020204" pitchFamily="34" charset="0"/>
                  </a:rPr>
                  <a:t> </a:t>
                </a:r>
                <a:r>
                  <a:rPr lang="en-US" kern="100" dirty="0" err="1">
                    <a:ea typeface="Aptos" panose="020B0004020202020204" pitchFamily="34" charset="0"/>
                  </a:rPr>
                  <a:t>tạo</a:t>
                </a:r>
                <a:r>
                  <a:rPr lang="en-US" kern="100" dirty="0">
                    <a:ea typeface="Aptos" panose="020B0004020202020204" pitchFamily="34" charset="0"/>
                  </a:rPr>
                  <a:t> </a:t>
                </a:r>
                <a:r>
                  <a:rPr lang="en-US" kern="100" dirty="0" err="1">
                    <a:ea typeface="Aptos" panose="020B0004020202020204" pitchFamily="34" charset="0"/>
                  </a:rPr>
                  <a:t>ra</a:t>
                </a:r>
                <a:r>
                  <a:rPr lang="en-US" kern="100" dirty="0">
                    <a:ea typeface="Aptos" panose="020B0004020202020204" pitchFamily="34" charset="0"/>
                  </a:rPr>
                  <a:t> </a:t>
                </a:r>
                <a:r>
                  <a:rPr lang="en-US" kern="100" dirty="0" err="1">
                    <a:ea typeface="Aptos" panose="020B0004020202020204" pitchFamily="34" charset="0"/>
                  </a:rPr>
                  <a:t>các</a:t>
                </a:r>
                <a:r>
                  <a:rPr lang="en-US" kern="100" dirty="0">
                    <a:ea typeface="Aptos" panose="020B0004020202020204" pitchFamily="34" charset="0"/>
                  </a:rPr>
                  <a:t> </a:t>
                </a:r>
                <a:r>
                  <a:rPr lang="en-US" kern="100" dirty="0" err="1">
                    <a:ea typeface="Aptos" panose="020B0004020202020204" pitchFamily="34" charset="0"/>
                  </a:rPr>
                  <a:t>lỗ</a:t>
                </a:r>
                <a:r>
                  <a:rPr lang="en-US" kern="100" dirty="0">
                    <a:ea typeface="Aptos" panose="020B0004020202020204" pitchFamily="34" charset="0"/>
                  </a:rPr>
                  <a:t> </a:t>
                </a:r>
                <a:r>
                  <a:rPr lang="en-US" kern="100" dirty="0" err="1">
                    <a:ea typeface="Aptos" panose="020B0004020202020204" pitchFamily="34" charset="0"/>
                  </a:rPr>
                  <a:t>trống</a:t>
                </a:r>
                <a:r>
                  <a:rPr lang="en-US" kern="100" dirty="0">
                    <a:ea typeface="Aptos" panose="020B0004020202020204" pitchFamily="34" charset="0"/>
                  </a:rPr>
                  <a:t> </a:t>
                </a:r>
                <a:r>
                  <a:rPr lang="en-US" kern="100" dirty="0" err="1">
                    <a:ea typeface="Aptos" panose="020B0004020202020204" pitchFamily="34" charset="0"/>
                  </a:rPr>
                  <a:t>trong</a:t>
                </a:r>
                <a:r>
                  <a:rPr lang="en-US" kern="100" dirty="0">
                    <a:ea typeface="Aptos" panose="020B0004020202020204" pitchFamily="34" charset="0"/>
                  </a:rPr>
                  <a:t> </a:t>
                </a:r>
                <a:r>
                  <a:rPr lang="en-US" kern="100" dirty="0" err="1">
                    <a:ea typeface="Aptos" panose="020B0004020202020204" pitchFamily="34" charset="0"/>
                  </a:rPr>
                  <a:t>vùng</a:t>
                </a:r>
                <a:r>
                  <a:rPr lang="en-US" kern="100" dirty="0">
                    <a:ea typeface="Aptos" panose="020B0004020202020204" pitchFamily="34" charset="0"/>
                  </a:rPr>
                  <a:t> </a:t>
                </a:r>
                <a:r>
                  <a:rPr lang="en-US" kern="100" dirty="0" err="1">
                    <a:ea typeface="Aptos" panose="020B0004020202020204" pitchFamily="34" charset="0"/>
                  </a:rPr>
                  <a:t>hóa</a:t>
                </a:r>
                <a:r>
                  <a:rPr lang="en-US" kern="100" dirty="0">
                    <a:ea typeface="Aptos" panose="020B0004020202020204" pitchFamily="34" charset="0"/>
                  </a:rPr>
                  <a:t> </a:t>
                </a:r>
                <a:r>
                  <a:rPr lang="en-US" kern="100" dirty="0" err="1">
                    <a:ea typeface="Aptos" panose="020B0004020202020204" pitchFamily="34" charset="0"/>
                  </a:rPr>
                  <a:t>trị</a:t>
                </a:r>
                <a:r>
                  <a:rPr lang="en-US" kern="100" dirty="0">
                    <a:ea typeface="Aptos" panose="020B0004020202020204" pitchFamily="34" charset="0"/>
                  </a:rPr>
                  <a:t>. </a:t>
                </a:r>
              </a:p>
            </p:txBody>
          </p:sp>
        </mc:Choice>
        <mc:Fallback xmlns="">
          <p:sp>
            <p:nvSpPr>
              <p:cNvPr id="3" name="Content Placeholder 2">
                <a:extLst>
                  <a:ext uri="{FF2B5EF4-FFF2-40B4-BE49-F238E27FC236}">
                    <a16:creationId xmlns:a16="http://schemas.microsoft.com/office/drawing/2014/main" id="{C88D8B00-B928-A50B-6157-1FE90C794CBF}"/>
                  </a:ext>
                </a:extLst>
              </p:cNvPr>
              <p:cNvSpPr>
                <a:spLocks noGrp="1" noRot="1" noChangeAspect="1" noMove="1" noResize="1" noEditPoints="1" noAdjustHandles="1" noChangeArrowheads="1" noChangeShapeType="1" noTextEdit="1"/>
              </p:cNvSpPr>
              <p:nvPr>
                <p:ph idx="1"/>
              </p:nvPr>
            </p:nvSpPr>
            <p:spPr>
              <a:xfrm>
                <a:off x="838200" y="546755"/>
                <a:ext cx="10629507" cy="6221690"/>
              </a:xfrm>
              <a:blipFill>
                <a:blip r:embed="rId2"/>
                <a:stretch>
                  <a:fillRect l="-1205" t="-686" r="-12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A91CBC0-B67C-92F6-BF3F-9EB663D16F0D}"/>
              </a:ext>
            </a:extLst>
          </p:cNvPr>
          <p:cNvPicPr>
            <a:picLocks noChangeAspect="1"/>
          </p:cNvPicPr>
          <p:nvPr/>
        </p:nvPicPr>
        <p:blipFill>
          <a:blip r:embed="rId3"/>
          <a:stretch>
            <a:fillRect/>
          </a:stretch>
        </p:blipFill>
        <p:spPr>
          <a:xfrm>
            <a:off x="4095750" y="4421564"/>
            <a:ext cx="4000500" cy="2247900"/>
          </a:xfrm>
          <a:prstGeom prst="rect">
            <a:avLst/>
          </a:prstGeom>
        </p:spPr>
      </p:pic>
    </p:spTree>
    <p:extLst>
      <p:ext uri="{BB962C8B-B14F-4D97-AF65-F5344CB8AC3E}">
        <p14:creationId xmlns:p14="http://schemas.microsoft.com/office/powerpoint/2010/main" val="22845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7FAA-ED98-E788-1273-885D9551F98F}"/>
              </a:ext>
            </a:extLst>
          </p:cNvPr>
          <p:cNvSpPr>
            <a:spLocks noGrp="1"/>
          </p:cNvSpPr>
          <p:nvPr>
            <p:ph type="title"/>
          </p:nvPr>
        </p:nvSpPr>
        <p:spPr/>
        <p:txBody>
          <a:bodyPr/>
          <a:lstStyle/>
          <a:p>
            <a:r>
              <a:rPr lang="en-US"/>
              <a:t>1.1.3 Điện tử hóa trị</a:t>
            </a:r>
          </a:p>
        </p:txBody>
      </p:sp>
      <p:sp>
        <p:nvSpPr>
          <p:cNvPr id="3" name="Content Placeholder 2">
            <a:extLst>
              <a:ext uri="{FF2B5EF4-FFF2-40B4-BE49-F238E27FC236}">
                <a16:creationId xmlns:a16="http://schemas.microsoft.com/office/drawing/2014/main" id="{61E999C4-C412-5026-73A4-0DDCC05EE25E}"/>
              </a:ext>
            </a:extLst>
          </p:cNvPr>
          <p:cNvSpPr>
            <a:spLocks noGrp="1"/>
          </p:cNvSpPr>
          <p:nvPr>
            <p:ph idx="1"/>
          </p:nvPr>
        </p:nvSpPr>
        <p:spPr>
          <a:xfrm>
            <a:off x="838200" y="1330206"/>
            <a:ext cx="5911392" cy="4846757"/>
          </a:xfrm>
        </p:spPr>
        <p:txBody>
          <a:bodyPr/>
          <a:lstStyle/>
          <a:p>
            <a:r>
              <a:rPr lang="vi-VN" dirty="0"/>
              <a:t>Điện tử càng xa nhân thì càng liên kết </a:t>
            </a:r>
            <a:r>
              <a:rPr lang="en-US" dirty="0" err="1"/>
              <a:t>yếu</a:t>
            </a:r>
            <a:r>
              <a:rPr lang="en-US" dirty="0"/>
              <a:t> </a:t>
            </a:r>
            <a:r>
              <a:rPr lang="vi-VN" dirty="0"/>
              <a:t>với nguyên tử.</a:t>
            </a:r>
          </a:p>
          <a:p>
            <a:r>
              <a:rPr lang="vi-VN" dirty="0"/>
              <a:t>Điện tử có mức năng lượng cao nhất tồn tại ở lớp ngoài cùng của nguyên tử</a:t>
            </a:r>
            <a:r>
              <a:rPr lang="en-US" dirty="0"/>
              <a:t> </a:t>
            </a:r>
            <a:r>
              <a:rPr lang="vi-VN" dirty="0"/>
              <a:t>và được gọi là điện tử hóa trị.</a:t>
            </a:r>
          </a:p>
          <a:p>
            <a:r>
              <a:rPr lang="vi-VN" dirty="0"/>
              <a:t>Các điện tử hóa trị tham gia vào các phản ứng hóa học và các liên kết trong</a:t>
            </a:r>
            <a:r>
              <a:rPr lang="en-US" dirty="0"/>
              <a:t> </a:t>
            </a:r>
            <a:r>
              <a:rPr lang="vi-VN" dirty="0"/>
              <a:t>cấu trúc của vật liệu, cũng như xác định các tính chất về điện.</a:t>
            </a:r>
            <a:endParaRPr lang="en-US" dirty="0"/>
          </a:p>
        </p:txBody>
      </p:sp>
      <p:pic>
        <p:nvPicPr>
          <p:cNvPr id="4" name="object 3">
            <a:extLst>
              <a:ext uri="{FF2B5EF4-FFF2-40B4-BE49-F238E27FC236}">
                <a16:creationId xmlns:a16="http://schemas.microsoft.com/office/drawing/2014/main" id="{242D9EA7-9C4D-FFAB-C979-A430FA678451}"/>
              </a:ext>
            </a:extLst>
          </p:cNvPr>
          <p:cNvPicPr/>
          <p:nvPr/>
        </p:nvPicPr>
        <p:blipFill>
          <a:blip r:embed="rId2" cstate="print"/>
          <a:stretch>
            <a:fillRect/>
          </a:stretch>
        </p:blipFill>
        <p:spPr>
          <a:xfrm>
            <a:off x="6890898" y="1014984"/>
            <a:ext cx="5070153" cy="4828032"/>
          </a:xfrm>
          <a:prstGeom prst="rect">
            <a:avLst/>
          </a:prstGeom>
        </p:spPr>
      </p:pic>
    </p:spTree>
    <p:extLst>
      <p:ext uri="{BB962C8B-B14F-4D97-AF65-F5344CB8AC3E}">
        <p14:creationId xmlns:p14="http://schemas.microsoft.com/office/powerpoint/2010/main" val="81440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81D84-FC99-39D9-3903-B8AC30C9D01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8FFA10-2738-C02A-B8C7-5385221A6BC6}"/>
                  </a:ext>
                </a:extLst>
              </p:cNvPr>
              <p:cNvSpPr>
                <a:spLocks noGrp="1"/>
              </p:cNvSpPr>
              <p:nvPr>
                <p:ph idx="1"/>
              </p:nvPr>
            </p:nvSpPr>
            <p:spPr>
              <a:xfrm>
                <a:off x="838200" y="546755"/>
                <a:ext cx="10629507" cy="6221690"/>
              </a:xfrm>
            </p:spPr>
            <p:txBody>
              <a:bodyPr>
                <a:normAutofit/>
              </a:bodyPr>
              <a:lstStyle/>
              <a:p>
                <a:pPr marL="0" indent="0">
                  <a:lnSpc>
                    <a:spcPct val="115000"/>
                  </a:lnSpc>
                  <a:spcBef>
                    <a:spcPts val="300"/>
                  </a:spcBef>
                  <a:spcAft>
                    <a:spcPts val="300"/>
                  </a:spcAft>
                  <a:buNone/>
                </a:pPr>
                <a:r>
                  <a:rPr lang="en-US" sz="2800" b="1">
                    <a:effectLst/>
                    <a:latin typeface="Times New Roman" panose="02020603050405020304" pitchFamily="18" charset="0"/>
                    <a:ea typeface="Times New Roman" panose="02020603050405020304" pitchFamily="18" charset="0"/>
                  </a:rPr>
                  <a:t>Mô hình vùng năng lượng đối với trường hợp </a:t>
                </a:r>
                <a:r>
                  <a:rPr lang="en-US" b="1" kern="100">
                    <a:ea typeface="Aptos" panose="020B0004020202020204" pitchFamily="34" charset="0"/>
                  </a:rPr>
                  <a:t>pha tạp đồng thời cả nguyên tử cho và nguyên tử nhận</a:t>
                </a:r>
              </a:p>
              <a:p>
                <a:pPr>
                  <a:lnSpc>
                    <a:spcPct val="115000"/>
                  </a:lnSpc>
                  <a:spcBef>
                    <a:spcPts val="300"/>
                  </a:spcBef>
                  <a:spcAft>
                    <a:spcPts val="300"/>
                  </a:spcAft>
                </a:pPr>
                <a:r>
                  <a:rPr lang="en-US" kern="100">
                    <a:ea typeface="Aptos" panose="020B0004020202020204" pitchFamily="34" charset="0"/>
                  </a:rPr>
                  <a:t>Xét trường hợp mật độ nguyên tử cho lớn hơn nguyên tử nhận. </a:t>
                </a:r>
              </a:p>
              <a:p>
                <a:pPr>
                  <a:lnSpc>
                    <a:spcPct val="115000"/>
                  </a:lnSpc>
                  <a:spcBef>
                    <a:spcPts val="300"/>
                  </a:spcBef>
                  <a:spcAft>
                    <a:spcPts val="300"/>
                  </a:spcAft>
                </a:pPr>
                <a:r>
                  <a:rPr lang="en-US" kern="100">
                    <a:ea typeface="Aptos" panose="020B0004020202020204" pitchFamily="34" charset="0"/>
                  </a:rPr>
                  <a:t>Các điện tử có xu hướng tồn tại ở trạng thái năng lượng thấp nhất có thể nên chúng rơi từ mức cho </a:t>
                </a:r>
                <a14:m>
                  <m:oMath xmlns:m="http://schemas.openxmlformats.org/officeDocument/2006/math">
                    <m:sSub>
                      <m:sSubPr>
                        <m:ctrlPr>
                          <a:rPr lang="en-US" i="1" kern="100">
                            <a:latin typeface="Cambria Math" panose="02040503050406030204" pitchFamily="18" charset="0"/>
                            <a:ea typeface="Aptos" panose="020B0004020202020204" pitchFamily="34" charset="0"/>
                          </a:rPr>
                        </m:ctrlPr>
                      </m:sSubPr>
                      <m:e>
                        <m:r>
                          <a:rPr lang="en-US" i="1" kern="100">
                            <a:latin typeface="Cambria Math" panose="02040503050406030204" pitchFamily="18" charset="0"/>
                            <a:ea typeface="Aptos" panose="020B0004020202020204" pitchFamily="34" charset="0"/>
                          </a:rPr>
                          <m:t>𝐸</m:t>
                        </m:r>
                      </m:e>
                      <m:sub>
                        <m:r>
                          <a:rPr lang="en-US" i="1" kern="100">
                            <a:latin typeface="Cambria Math" panose="02040503050406030204" pitchFamily="18" charset="0"/>
                            <a:ea typeface="Aptos" panose="020B0004020202020204" pitchFamily="34" charset="0"/>
                          </a:rPr>
                          <m:t>𝐷</m:t>
                        </m:r>
                      </m:sub>
                    </m:sSub>
                  </m:oMath>
                </a14:m>
                <a:r>
                  <a:rPr lang="en-US" kern="100">
                    <a:ea typeface="Aptos" panose="020B0004020202020204" pitchFamily="34" charset="0"/>
                  </a:rPr>
                  <a:t> xuống các mức nhận </a:t>
                </a:r>
                <a14:m>
                  <m:oMath xmlns:m="http://schemas.openxmlformats.org/officeDocument/2006/math">
                    <m:sSub>
                      <m:sSubPr>
                        <m:ctrlPr>
                          <a:rPr lang="en-US" i="1" kern="100">
                            <a:latin typeface="Cambria Math" panose="02040503050406030204" pitchFamily="18" charset="0"/>
                            <a:ea typeface="Aptos" panose="020B0004020202020204" pitchFamily="34" charset="0"/>
                          </a:rPr>
                        </m:ctrlPr>
                      </m:sSubPr>
                      <m:e>
                        <m:r>
                          <a:rPr lang="en-US" i="1" kern="100">
                            <a:latin typeface="Cambria Math" panose="02040503050406030204" pitchFamily="18" charset="0"/>
                            <a:ea typeface="Aptos" panose="020B0004020202020204" pitchFamily="34" charset="0"/>
                          </a:rPr>
                          <m:t>𝐸</m:t>
                        </m:r>
                      </m:e>
                      <m:sub>
                        <m:r>
                          <a:rPr lang="en-US" i="1" kern="100">
                            <a:latin typeface="Cambria Math" panose="02040503050406030204" pitchFamily="18" charset="0"/>
                            <a:ea typeface="Aptos" panose="020B0004020202020204" pitchFamily="34" charset="0"/>
                          </a:rPr>
                          <m:t>𝐴</m:t>
                        </m:r>
                      </m:sub>
                    </m:sSub>
                  </m:oMath>
                </a14:m>
                <a:r>
                  <a:rPr lang="en-US" kern="100">
                    <a:ea typeface="Aptos" panose="020B0004020202020204" pitchFamily="34" charset="0"/>
                  </a:rPr>
                  <a:t>. </a:t>
                </a:r>
              </a:p>
              <a:p>
                <a:pPr>
                  <a:lnSpc>
                    <a:spcPct val="115000"/>
                  </a:lnSpc>
                  <a:spcBef>
                    <a:spcPts val="300"/>
                  </a:spcBef>
                  <a:spcAft>
                    <a:spcPts val="300"/>
                  </a:spcAft>
                </a:pPr>
                <a:r>
                  <a:rPr lang="en-US" kern="100">
                    <a:ea typeface="Aptos" panose="020B0004020202020204" pitchFamily="34" charset="0"/>
                  </a:rPr>
                  <a:t>Các điện tử còn lại, với mật độ </a:t>
                </a:r>
                <a14:m>
                  <m:oMath xmlns:m="http://schemas.openxmlformats.org/officeDocument/2006/math">
                    <m:r>
                      <a:rPr lang="en-US" i="1" kern="100">
                        <a:latin typeface="Cambria Math" panose="02040503050406030204" pitchFamily="18" charset="0"/>
                        <a:ea typeface="Aptos" panose="020B0004020202020204" pitchFamily="34" charset="0"/>
                      </a:rPr>
                      <m:t>𝑛</m:t>
                    </m:r>
                    <m:r>
                      <a:rPr lang="en-US" i="1" kern="100">
                        <a:latin typeface="Cambria Math" panose="02040503050406030204" pitchFamily="18" charset="0"/>
                        <a:ea typeface="Aptos" panose="020B0004020202020204" pitchFamily="34" charset="0"/>
                      </a:rPr>
                      <m:t>=</m:t>
                    </m:r>
                    <m:d>
                      <m:dPr>
                        <m:ctrlPr>
                          <a:rPr lang="en-US" i="1" kern="100">
                            <a:latin typeface="Cambria Math" panose="02040503050406030204" pitchFamily="18" charset="0"/>
                            <a:ea typeface="Aptos" panose="020B0004020202020204" pitchFamily="34" charset="0"/>
                          </a:rPr>
                        </m:ctrlPr>
                      </m:dPr>
                      <m:e>
                        <m:sSub>
                          <m:sSubPr>
                            <m:ctrlPr>
                              <a:rPr lang="en-US" i="1" kern="100">
                                <a:latin typeface="Cambria Math" panose="02040503050406030204" pitchFamily="18" charset="0"/>
                                <a:ea typeface="Aptos" panose="020B0004020202020204" pitchFamily="34" charset="0"/>
                              </a:rPr>
                            </m:ctrlPr>
                          </m:sSubPr>
                          <m:e>
                            <m:r>
                              <a:rPr lang="en-US" i="1" kern="100">
                                <a:latin typeface="Cambria Math" panose="02040503050406030204" pitchFamily="18" charset="0"/>
                                <a:ea typeface="Aptos" panose="020B0004020202020204" pitchFamily="34" charset="0"/>
                              </a:rPr>
                              <m:t>𝑁</m:t>
                            </m:r>
                          </m:e>
                          <m:sub>
                            <m:r>
                              <a:rPr lang="en-US" i="1" kern="100">
                                <a:latin typeface="Cambria Math" panose="02040503050406030204" pitchFamily="18" charset="0"/>
                                <a:ea typeface="Aptos" panose="020B0004020202020204" pitchFamily="34" charset="0"/>
                              </a:rPr>
                              <m:t>𝐷</m:t>
                            </m:r>
                          </m:sub>
                        </m:sSub>
                        <m:r>
                          <a:rPr lang="en-US" i="1" kern="100">
                            <a:latin typeface="Cambria Math" panose="02040503050406030204" pitchFamily="18" charset="0"/>
                            <a:ea typeface="Aptos" panose="020B0004020202020204" pitchFamily="34" charset="0"/>
                          </a:rPr>
                          <m:t>−</m:t>
                        </m:r>
                        <m:sSub>
                          <m:sSubPr>
                            <m:ctrlPr>
                              <a:rPr lang="en-US" i="1" kern="100">
                                <a:latin typeface="Cambria Math" panose="02040503050406030204" pitchFamily="18" charset="0"/>
                                <a:ea typeface="Aptos" panose="020B0004020202020204" pitchFamily="34" charset="0"/>
                              </a:rPr>
                            </m:ctrlPr>
                          </m:sSubPr>
                          <m:e>
                            <m:r>
                              <a:rPr lang="en-US" i="1" kern="100">
                                <a:latin typeface="Cambria Math" panose="02040503050406030204" pitchFamily="18" charset="0"/>
                                <a:ea typeface="Aptos" panose="020B0004020202020204" pitchFamily="34" charset="0"/>
                              </a:rPr>
                              <m:t>𝑁</m:t>
                            </m:r>
                          </m:e>
                          <m:sub>
                            <m:r>
                              <a:rPr lang="en-US" i="1" kern="100">
                                <a:latin typeface="Cambria Math" panose="02040503050406030204" pitchFamily="18" charset="0"/>
                                <a:ea typeface="Aptos" panose="020B0004020202020204" pitchFamily="34" charset="0"/>
                              </a:rPr>
                              <m:t>𝐴</m:t>
                            </m:r>
                          </m:sub>
                        </m:sSub>
                      </m:e>
                    </m:d>
                  </m:oMath>
                </a14:m>
                <a:r>
                  <a:rPr lang="en-US" kern="100">
                    <a:ea typeface="Times New Roman" panose="02020603050405020304" pitchFamily="18" charset="0"/>
                  </a:rPr>
                  <a:t>,</a:t>
                </a:r>
                <a:r>
                  <a:rPr lang="en-US" kern="100">
                    <a:ea typeface="Aptos" panose="020B0004020202020204" pitchFamily="34" charset="0"/>
                  </a:rPr>
                  <a:t> được kích thích lên vùng dẫn và trở thành điện tử tự do.</a:t>
                </a:r>
              </a:p>
            </p:txBody>
          </p:sp>
        </mc:Choice>
        <mc:Fallback xmlns="">
          <p:sp>
            <p:nvSpPr>
              <p:cNvPr id="3" name="Content Placeholder 2">
                <a:extLst>
                  <a:ext uri="{FF2B5EF4-FFF2-40B4-BE49-F238E27FC236}">
                    <a16:creationId xmlns:a16="http://schemas.microsoft.com/office/drawing/2014/main" id="{728FFA10-2738-C02A-B8C7-5385221A6BC6}"/>
                  </a:ext>
                </a:extLst>
              </p:cNvPr>
              <p:cNvSpPr>
                <a:spLocks noGrp="1" noRot="1" noChangeAspect="1" noMove="1" noResize="1" noEditPoints="1" noAdjustHandles="1" noChangeArrowheads="1" noChangeShapeType="1" noTextEdit="1"/>
              </p:cNvSpPr>
              <p:nvPr>
                <p:ph idx="1"/>
              </p:nvPr>
            </p:nvSpPr>
            <p:spPr>
              <a:xfrm>
                <a:off x="838200" y="546755"/>
                <a:ext cx="10629507" cy="6221690"/>
              </a:xfrm>
              <a:blipFill>
                <a:blip r:embed="rId2"/>
                <a:stretch>
                  <a:fillRect l="-1205" t="-686" r="-12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5CCF615-ACBD-71EE-63AB-D66B751BA15C}"/>
              </a:ext>
            </a:extLst>
          </p:cNvPr>
          <p:cNvPicPr>
            <a:picLocks noChangeAspect="1"/>
          </p:cNvPicPr>
          <p:nvPr/>
        </p:nvPicPr>
        <p:blipFill>
          <a:blip r:embed="rId3"/>
          <a:stretch>
            <a:fillRect/>
          </a:stretch>
        </p:blipFill>
        <p:spPr>
          <a:xfrm>
            <a:off x="4133850" y="4422251"/>
            <a:ext cx="3924300" cy="2181225"/>
          </a:xfrm>
          <a:prstGeom prst="rect">
            <a:avLst/>
          </a:prstGeom>
        </p:spPr>
      </p:pic>
    </p:spTree>
    <p:extLst>
      <p:ext uri="{BB962C8B-B14F-4D97-AF65-F5344CB8AC3E}">
        <p14:creationId xmlns:p14="http://schemas.microsoft.com/office/powerpoint/2010/main" val="2217634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08DEA-4017-EC85-2AA9-C395E192040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3B0691-C872-AE8F-CBF1-33EB66CAE317}"/>
                  </a:ext>
                </a:extLst>
              </p:cNvPr>
              <p:cNvSpPr>
                <a:spLocks noGrp="1"/>
              </p:cNvSpPr>
              <p:nvPr>
                <p:ph idx="1"/>
              </p:nvPr>
            </p:nvSpPr>
            <p:spPr>
              <a:xfrm>
                <a:off x="838200" y="546755"/>
                <a:ext cx="10629507" cy="6221690"/>
              </a:xfrm>
            </p:spPr>
            <p:txBody>
              <a:bodyPr>
                <a:normAutofit/>
              </a:bodyPr>
              <a:lstStyle/>
              <a:p>
                <a:pPr marL="0" indent="0">
                  <a:lnSpc>
                    <a:spcPct val="115000"/>
                  </a:lnSpc>
                  <a:spcBef>
                    <a:spcPts val="300"/>
                  </a:spcBef>
                  <a:spcAft>
                    <a:spcPts val="300"/>
                  </a:spcAft>
                  <a:buNone/>
                </a:pPr>
                <a:r>
                  <a:rPr lang="en-US" b="1" kern="100" cap="small">
                    <a:ea typeface="Aptos" panose="020B0004020202020204" pitchFamily="34" charset="0"/>
                  </a:rPr>
                  <a:t>Bài tập:</a:t>
                </a:r>
              </a:p>
              <a:p>
                <a:pPr indent="0" algn="just">
                  <a:lnSpc>
                    <a:spcPct val="115000"/>
                  </a:lnSpc>
                  <a:spcBef>
                    <a:spcPts val="300"/>
                  </a:spcBef>
                  <a:spcAft>
                    <a:spcPts val="300"/>
                  </a:spcAft>
                  <a:buNone/>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Hãy vẽ mô hình vùng năng lượng đối với trường hợp </a:t>
                </a:r>
                <a14:m>
                  <m:oMath xmlns:m="http://schemas.openxmlformats.org/officeDocument/2006/math">
                    <m:sSub>
                      <m:sSub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𝐴</m:t>
                        </m:r>
                      </m:sub>
                    </m:sSub>
                    <m:r>
                      <a:rPr lang="en-US" sz="2800" i="1" kern="100">
                        <a:effectLst/>
                        <a:latin typeface="Cambria Math" panose="02040503050406030204" pitchFamily="18" charset="0"/>
                        <a:ea typeface="Aptos" panose="020B0004020202020204" pitchFamily="34" charset="0"/>
                        <a:cs typeface="Times New Roman" panose="02020603050405020304" pitchFamily="18" charset="0"/>
                      </a:rPr>
                      <m:t>&gt;</m:t>
                    </m:r>
                    <m:sSub>
                      <m:sSubPr>
                        <m:ctrlPr>
                          <a:rPr lang="en-US" sz="2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𝑁</m:t>
                        </m:r>
                      </m:e>
                      <m:sub>
                        <m:r>
                          <a:rPr lang="en-US" sz="2800" i="1" kern="100">
                            <a:effectLst/>
                            <a:latin typeface="Cambria Math" panose="02040503050406030204" pitchFamily="18" charset="0"/>
                            <a:ea typeface="Aptos" panose="020B0004020202020204" pitchFamily="34" charset="0"/>
                            <a:cs typeface="Times New Roman" panose="02020603050405020304" pitchFamily="18" charset="0"/>
                          </a:rPr>
                          <m:t>𝐷</m:t>
                        </m:r>
                      </m:sub>
                    </m:sSub>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 trong đó có hai nguyên tử nhận cho mỗi nguyên tử cho, tức </a:t>
                </a:r>
                <a14:m>
                  <m:oMath xmlns:m="http://schemas.openxmlformats.org/officeDocument/2006/math">
                    <m:sSub>
                      <m:sSubPr>
                        <m:ctrlPr>
                          <a:rPr lang="en-US" sz="2800" b="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en-US" sz="2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US" sz="2800" b="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en-US" sz="2800" kern="10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0" algn="just">
                  <a:lnSpc>
                    <a:spcPct val="115000"/>
                  </a:lnSpc>
                  <a:spcBef>
                    <a:spcPts val="300"/>
                  </a:spcBef>
                  <a:spcAft>
                    <a:spcPts val="300"/>
                  </a:spcAft>
                  <a:buNone/>
                </a:pPr>
                <a:endParaRPr lang="en-US" kern="100">
                  <a:ea typeface="Aptos" panose="020B0004020202020204" pitchFamily="34" charset="0"/>
                </a:endParaRPr>
              </a:p>
              <a:p>
                <a:pPr marL="0" indent="0">
                  <a:lnSpc>
                    <a:spcPct val="115000"/>
                  </a:lnSpc>
                  <a:spcBef>
                    <a:spcPts val="300"/>
                  </a:spcBef>
                  <a:spcAft>
                    <a:spcPts val="300"/>
                  </a:spcAft>
                  <a:buNone/>
                </a:pPr>
                <a:endParaRPr lang="en-US" b="1" kern="100" cap="small">
                  <a:ea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A63B0691-C872-AE8F-CBF1-33EB66CAE317}"/>
                  </a:ext>
                </a:extLst>
              </p:cNvPr>
              <p:cNvSpPr>
                <a:spLocks noGrp="1" noRot="1" noChangeAspect="1" noMove="1" noResize="1" noEditPoints="1" noAdjustHandles="1" noChangeArrowheads="1" noChangeShapeType="1" noTextEdit="1"/>
              </p:cNvSpPr>
              <p:nvPr>
                <p:ph idx="1"/>
              </p:nvPr>
            </p:nvSpPr>
            <p:spPr>
              <a:xfrm>
                <a:off x="838200" y="546755"/>
                <a:ext cx="10629507" cy="6221690"/>
              </a:xfrm>
              <a:blipFill>
                <a:blip r:embed="rId2"/>
                <a:stretch>
                  <a:fillRect l="-1205" t="-686" r="-1205"/>
                </a:stretch>
              </a:blipFill>
            </p:spPr>
            <p:txBody>
              <a:bodyPr/>
              <a:lstStyle/>
              <a:p>
                <a:r>
                  <a:rPr lang="en-US">
                    <a:noFill/>
                  </a:rPr>
                  <a:t> </a:t>
                </a:r>
              </a:p>
            </p:txBody>
          </p:sp>
        </mc:Fallback>
      </mc:AlternateContent>
    </p:spTree>
    <p:extLst>
      <p:ext uri="{BB962C8B-B14F-4D97-AF65-F5344CB8AC3E}">
        <p14:creationId xmlns:p14="http://schemas.microsoft.com/office/powerpoint/2010/main" val="1686704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71FE0-6FFE-72DA-B1B9-7D685C6D1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96D3FC-4ECC-0B75-B092-D0400A155239}"/>
              </a:ext>
            </a:extLst>
          </p:cNvPr>
          <p:cNvSpPr>
            <a:spLocks noGrp="1"/>
          </p:cNvSpPr>
          <p:nvPr>
            <p:ph type="title"/>
          </p:nvPr>
        </p:nvSpPr>
        <p:spPr/>
        <p:txBody>
          <a:bodyPr/>
          <a:lstStyle/>
          <a:p>
            <a:r>
              <a:rPr lang="en-US"/>
              <a:t>1.5 Tổng quan về chế tạo mạch tích hợp</a:t>
            </a:r>
          </a:p>
        </p:txBody>
      </p:sp>
      <p:sp>
        <p:nvSpPr>
          <p:cNvPr id="5" name="Content Placeholder 4">
            <a:extLst>
              <a:ext uri="{FF2B5EF4-FFF2-40B4-BE49-F238E27FC236}">
                <a16:creationId xmlns:a16="http://schemas.microsoft.com/office/drawing/2014/main" id="{1034F802-E5AD-B996-7A4B-37553CDEB0E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67383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56BF-D447-B90F-11D0-B713C7CDEB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80D38-574D-A6D1-3A27-F1B14EA4F6A0}"/>
              </a:ext>
            </a:extLst>
          </p:cNvPr>
          <p:cNvSpPr>
            <a:spLocks noGrp="1"/>
          </p:cNvSpPr>
          <p:nvPr>
            <p:ph type="title"/>
          </p:nvPr>
        </p:nvSpPr>
        <p:spPr/>
        <p:txBody>
          <a:bodyPr/>
          <a:lstStyle/>
          <a:p>
            <a:r>
              <a:rPr lang="en-US"/>
              <a:t>1.5.1 Các bước xử lý cơ bản</a:t>
            </a:r>
          </a:p>
        </p:txBody>
      </p:sp>
      <p:sp>
        <p:nvSpPr>
          <p:cNvPr id="3" name="Content Placeholder 2">
            <a:extLst>
              <a:ext uri="{FF2B5EF4-FFF2-40B4-BE49-F238E27FC236}">
                <a16:creationId xmlns:a16="http://schemas.microsoft.com/office/drawing/2014/main" id="{7D616C28-8373-0BD7-DF06-801E22CB04E7}"/>
              </a:ext>
            </a:extLst>
          </p:cNvPr>
          <p:cNvSpPr>
            <a:spLocks noGrp="1"/>
          </p:cNvSpPr>
          <p:nvPr>
            <p:ph idx="1"/>
          </p:nvPr>
        </p:nvSpPr>
        <p:spPr>
          <a:xfrm>
            <a:off x="838200" y="1330206"/>
            <a:ext cx="5628588" cy="4846757"/>
          </a:xfrm>
        </p:spPr>
        <p:txBody>
          <a:bodyPr>
            <a:normAutofit fontScale="92500"/>
          </a:bodyPr>
          <a:lstStyle/>
          <a:p>
            <a:pPr>
              <a:lnSpc>
                <a:spcPct val="115000"/>
              </a:lnSpc>
              <a:spcBef>
                <a:spcPts val="300"/>
              </a:spcBef>
              <a:spcAft>
                <a:spcPts val="300"/>
              </a:spcAft>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Quy trình chế tạo mạch tích hợp bắt đầu với một lát silicon mỏng, được gọi là đĩa bán dẫn (substrate hay wafer).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Đĩa bán dẫn này có dạng hình tròn, đường kính từ 4 đến 18 inch và độ dày khoảng 1 mm.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Mỗi đĩa bán dẫn được cắt ra từ một khối silicon đơn tinh thể và được mài bóng đến độ dày cuối cùng với độ mịn ở cấp độ nguyên tử. </a:t>
            </a:r>
            <a:endParaRPr lang="en-US"/>
          </a:p>
        </p:txBody>
      </p:sp>
      <p:pic>
        <p:nvPicPr>
          <p:cNvPr id="1026" name="Picture 2" descr="The Incredible Use of IR Light in Semiconductors">
            <a:extLst>
              <a:ext uri="{FF2B5EF4-FFF2-40B4-BE49-F238E27FC236}">
                <a16:creationId xmlns:a16="http://schemas.microsoft.com/office/drawing/2014/main" id="{EC96AFFA-5C06-ADA4-1A50-F9BE34A0B3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21" r="8251" b="8173"/>
          <a:stretch/>
        </p:blipFill>
        <p:spPr bwMode="auto">
          <a:xfrm>
            <a:off x="6608190" y="1749812"/>
            <a:ext cx="5505253" cy="368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3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85C1F-FE09-9DCC-3781-53BBC64C853C}"/>
              </a:ext>
            </a:extLst>
          </p:cNvPr>
          <p:cNvSpPr>
            <a:spLocks noGrp="1"/>
          </p:cNvSpPr>
          <p:nvPr>
            <p:ph idx="1"/>
          </p:nvPr>
        </p:nvSpPr>
        <p:spPr>
          <a:xfrm>
            <a:off x="838200" y="509048"/>
            <a:ext cx="6307318" cy="5667916"/>
          </a:xfrm>
        </p:spPr>
        <p:txBody>
          <a:bodyPr>
            <a:normAutofit lnSpcReduction="10000"/>
          </a:bodyPr>
          <a:lstStyle/>
          <a:p>
            <a:pPr>
              <a:lnSpc>
                <a:spcPct val="115000"/>
              </a:lnSpc>
              <a:spcBef>
                <a:spcPts val="300"/>
              </a:spcBef>
              <a:spcAft>
                <a:spcPts val="300"/>
              </a:spcAft>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Thông thường, các thiết kế mạch (như bộ vi xử lý) chỉ chiếm một diện tích vài centimet vuông trên bề mặt silicon; mỗi khu vực độc lập này được gọi là đế chip (die).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Sau khi hoàn thành quá trình chế tạo, đĩa bán dẫn được cắt ra thành các đế chip riêng biệt, thường được gọi là chip.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Các chip này sau đó được đóng gói với lớp vỏ nhựa và các chân kim loại hoặc các kết nối bên ngoài khác để tạo thành sản phẩm cuối cùng.</a:t>
            </a:r>
            <a:endParaRPr lang="en-US"/>
          </a:p>
        </p:txBody>
      </p:sp>
      <p:pic>
        <p:nvPicPr>
          <p:cNvPr id="2050" name="Picture 2" descr="Die &amp; Wafer Solutions">
            <a:extLst>
              <a:ext uri="{FF2B5EF4-FFF2-40B4-BE49-F238E27FC236}">
                <a16:creationId xmlns:a16="http://schemas.microsoft.com/office/drawing/2014/main" id="{3BCE0B4B-6ED1-C81F-40A9-322874FFD5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93" t="5911" r="1765" b="5704"/>
          <a:stretch/>
        </p:blipFill>
        <p:spPr bwMode="auto">
          <a:xfrm>
            <a:off x="7286920" y="1590773"/>
            <a:ext cx="4711349" cy="367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8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FD10-6B20-8B57-194D-813B51CD5C6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7ABA41-C29D-C43A-783A-16E6266D675A}"/>
              </a:ext>
            </a:extLst>
          </p:cNvPr>
          <p:cNvSpPr>
            <a:spLocks noGrp="1"/>
          </p:cNvSpPr>
          <p:nvPr>
            <p:ph idx="1"/>
          </p:nvPr>
        </p:nvSpPr>
        <p:spPr>
          <a:xfrm>
            <a:off x="838199" y="509048"/>
            <a:ext cx="10662502" cy="5667916"/>
          </a:xfrm>
        </p:spPr>
        <p:txBody>
          <a:bodyPr>
            <a:normAutofit/>
          </a:bodyPr>
          <a:lstStyle/>
          <a:p>
            <a:pPr>
              <a:lnSpc>
                <a:spcPct val="115000"/>
              </a:lnSpc>
              <a:spcBef>
                <a:spcPts val="300"/>
              </a:spcBef>
              <a:spcAft>
                <a:spcPts val="300"/>
              </a:spcAft>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Quy trình chế tạo mạch tích hợp bao gồm một chuỗi các bước xử lý được thực hiện trên các khu vực cụ thể của đĩa bán dẫn.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Các quy trình hiện đại rất phức tạp và sử dụng nhiều kỹ thuật khác nhau.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Bef>
                <a:spcPts val="300"/>
              </a:spcBef>
              <a:spcAft>
                <a:spcPts val="300"/>
              </a:spcAft>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Trong phạm vi của </a:t>
            </a:r>
            <a:r>
              <a:rPr lang="en-US" sz="2800" kern="100">
                <a:effectLst/>
                <a:latin typeface="Times New Roman" panose="02020603050405020304" pitchFamily="18" charset="0"/>
                <a:ea typeface="Aptos" panose="020B0004020202020204" pitchFamily="34" charset="0"/>
                <a:cs typeface="Times New Roman" panose="02020603050405020304" pitchFamily="18" charset="0"/>
              </a:rPr>
              <a:t>học phần </a:t>
            </a:r>
            <a:r>
              <a:rPr lang="vi-VN" sz="2800" kern="100">
                <a:effectLst/>
                <a:latin typeface="Times New Roman" panose="02020603050405020304" pitchFamily="18" charset="0"/>
                <a:ea typeface="Aptos" panose="020B0004020202020204" pitchFamily="34" charset="0"/>
                <a:cs typeface="Times New Roman" panose="02020603050405020304" pitchFamily="18" charset="0"/>
              </a:rPr>
              <a:t>này, chúng tôi giới thiệu một số bước xử lý cơ bản sau: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marL="461963">
              <a:lnSpc>
                <a:spcPct val="115000"/>
              </a:lnSpc>
              <a:spcBef>
                <a:spcPts val="300"/>
              </a:spcBef>
              <a:spcAft>
                <a:spcPts val="300"/>
              </a:spcAft>
              <a:buFontTx/>
              <a:buChar char="-"/>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cấy ion (ion implantation),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marL="461963">
              <a:lnSpc>
                <a:spcPct val="115000"/>
              </a:lnSpc>
              <a:spcBef>
                <a:spcPts val="300"/>
              </a:spcBef>
              <a:spcAft>
                <a:spcPts val="300"/>
              </a:spcAft>
              <a:buFontTx/>
              <a:buChar char="-"/>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lắng đọng (deposition),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marL="461963">
              <a:lnSpc>
                <a:spcPct val="115000"/>
              </a:lnSpc>
              <a:spcBef>
                <a:spcPts val="300"/>
              </a:spcBef>
              <a:spcAft>
                <a:spcPts val="300"/>
              </a:spcAft>
              <a:buFontTx/>
              <a:buChar char="-"/>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ăn mòn (etching),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p>
            <a:pPr marL="461963">
              <a:lnSpc>
                <a:spcPct val="115000"/>
              </a:lnSpc>
              <a:spcBef>
                <a:spcPts val="300"/>
              </a:spcBef>
              <a:spcAft>
                <a:spcPts val="300"/>
              </a:spcAft>
              <a:buFontTx/>
              <a:buChar char="-"/>
            </a:pPr>
            <a:r>
              <a:rPr lang="vi-VN" sz="2800" kern="100">
                <a:effectLst/>
                <a:latin typeface="Times New Roman" panose="02020603050405020304" pitchFamily="18" charset="0"/>
                <a:ea typeface="Aptos" panose="020B0004020202020204" pitchFamily="34" charset="0"/>
                <a:cs typeface="Times New Roman" panose="02020603050405020304" pitchFamily="18" charset="0"/>
              </a:rPr>
              <a:t>oxy hóa (oxidation).</a:t>
            </a:r>
            <a:endParaRPr lang="en-US"/>
          </a:p>
        </p:txBody>
      </p:sp>
    </p:spTree>
    <p:extLst>
      <p:ext uri="{BB962C8B-B14F-4D97-AF65-F5344CB8AC3E}">
        <p14:creationId xmlns:p14="http://schemas.microsoft.com/office/powerpoint/2010/main" val="29829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81244-1AE6-7D76-51A1-9B7508F647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BC796E-5A98-DC70-F8AF-AFBE70E936BF}"/>
              </a:ext>
            </a:extLst>
          </p:cNvPr>
          <p:cNvSpPr>
            <a:spLocks noGrp="1"/>
          </p:cNvSpPr>
          <p:nvPr>
            <p:ph idx="1"/>
          </p:nvPr>
        </p:nvSpPr>
        <p:spPr>
          <a:xfrm>
            <a:off x="838199" y="509048"/>
            <a:ext cx="6769232" cy="5667916"/>
          </a:xfrm>
        </p:spPr>
        <p:txBody>
          <a:bodyPr>
            <a:normAutofit fontScale="92500" lnSpcReduction="10000"/>
          </a:bodyPr>
          <a:lstStyle/>
          <a:p>
            <a:pPr marL="0" indent="0">
              <a:lnSpc>
                <a:spcPct val="115000"/>
              </a:lnSpc>
              <a:spcBef>
                <a:spcPts val="300"/>
              </a:spcBef>
              <a:spcAft>
                <a:spcPts val="300"/>
              </a:spcAft>
              <a:buNone/>
            </a:pPr>
            <a:r>
              <a:rPr lang="en-US" sz="2800" b="1">
                <a:effectLst/>
                <a:latin typeface="Times New Roman" panose="02020603050405020304" pitchFamily="18" charset="0"/>
                <a:ea typeface="Aptos" panose="020B0004020202020204" pitchFamily="34" charset="0"/>
              </a:rPr>
              <a:t>Cấy ion</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Quá trình này được sử dụng để điều chỉnh tính chất điện của vật liệu bán dẫn, điển hình là silicon. </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Quá trình này bao gồm việc sử dụng các ion năng lượng cao (như boron, phosphorus hoặc arsenic) được gia tốc và bắn trực tiếp vào bề mặt silicon. </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Khi các ion xâm nhập vào vật liệu, chúng thay đổi cấu trúc tinh thể và tạo ra các vùng pha tạp, giúp kiểm soát chính xác các đặc tính dẫn điện của vi mạch. </a:t>
            </a:r>
          </a:p>
        </p:txBody>
      </p:sp>
      <p:pic>
        <p:nvPicPr>
          <p:cNvPr id="2" name="Picture 1">
            <a:extLst>
              <a:ext uri="{FF2B5EF4-FFF2-40B4-BE49-F238E27FC236}">
                <a16:creationId xmlns:a16="http://schemas.microsoft.com/office/drawing/2014/main" id="{7458DBA3-E054-4D1E-EB40-04312F7058C8}"/>
              </a:ext>
            </a:extLst>
          </p:cNvPr>
          <p:cNvPicPr>
            <a:picLocks noChangeAspect="1"/>
          </p:cNvPicPr>
          <p:nvPr/>
        </p:nvPicPr>
        <p:blipFill>
          <a:blip r:embed="rId2"/>
          <a:stretch>
            <a:fillRect/>
          </a:stretch>
        </p:blipFill>
        <p:spPr>
          <a:xfrm>
            <a:off x="7940716" y="1467820"/>
            <a:ext cx="3600833" cy="3750371"/>
          </a:xfrm>
          <a:prstGeom prst="rect">
            <a:avLst/>
          </a:prstGeom>
        </p:spPr>
      </p:pic>
    </p:spTree>
    <p:extLst>
      <p:ext uri="{BB962C8B-B14F-4D97-AF65-F5344CB8AC3E}">
        <p14:creationId xmlns:p14="http://schemas.microsoft.com/office/powerpoint/2010/main" val="110811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14D05-1230-8207-16EC-E455909B33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D3C8C-DCBC-D57D-D159-3998B24874AF}"/>
              </a:ext>
            </a:extLst>
          </p:cNvPr>
          <p:cNvSpPr>
            <a:spLocks noGrp="1"/>
          </p:cNvSpPr>
          <p:nvPr>
            <p:ph idx="1"/>
          </p:nvPr>
        </p:nvSpPr>
        <p:spPr>
          <a:xfrm>
            <a:off x="838199" y="509047"/>
            <a:ext cx="7193438" cy="5684363"/>
          </a:xfrm>
        </p:spPr>
        <p:txBody>
          <a:bodyPr>
            <a:normAutofit lnSpcReduction="10000"/>
          </a:bodyPr>
          <a:lstStyle/>
          <a:p>
            <a:pPr marL="0" indent="0">
              <a:lnSpc>
                <a:spcPct val="115000"/>
              </a:lnSpc>
              <a:spcBef>
                <a:spcPts val="300"/>
              </a:spcBef>
              <a:spcAft>
                <a:spcPts val="300"/>
              </a:spcAft>
              <a:buNone/>
            </a:pPr>
            <a:r>
              <a:rPr lang="en-US" sz="2800" b="1">
                <a:effectLst/>
                <a:latin typeface="Times New Roman" panose="02020603050405020304" pitchFamily="18" charset="0"/>
                <a:ea typeface="Aptos" panose="020B0004020202020204" pitchFamily="34" charset="0"/>
              </a:rPr>
              <a:t>Lắng đọng</a:t>
            </a:r>
          </a:p>
          <a:p>
            <a:pPr>
              <a:lnSpc>
                <a:spcPct val="115000"/>
              </a:lnSpc>
              <a:spcBef>
                <a:spcPts val="300"/>
              </a:spcBef>
              <a:spcAft>
                <a:spcPts val="300"/>
              </a:spcAft>
            </a:pPr>
            <a:r>
              <a:rPr lang="vi-VN" sz="2800">
                <a:effectLst/>
                <a:latin typeface="Times New Roman" panose="02020603050405020304" pitchFamily="18" charset="0"/>
                <a:ea typeface="Aptos" panose="020B0004020202020204" pitchFamily="34" charset="0"/>
              </a:rPr>
              <a:t>Kỹ thuật này tạo ra các lớp vật liệu mỏng trên bề mặt đĩa bán dẫn với độ chính xác cao về độ dày, tính đồng nhất và đặc tính vật lý.</a:t>
            </a:r>
            <a:endParaRPr lang="en-US" sz="2800">
              <a:effectLst/>
              <a:latin typeface="Times New Roman" panose="02020603050405020304" pitchFamily="18" charset="0"/>
              <a:ea typeface="Aptos" panose="020B0004020202020204" pitchFamily="34" charset="0"/>
            </a:endParaRPr>
          </a:p>
          <a:p>
            <a:pPr>
              <a:lnSpc>
                <a:spcPct val="115000"/>
              </a:lnSpc>
              <a:spcBef>
                <a:spcPts val="300"/>
              </a:spcBef>
              <a:spcAft>
                <a:spcPts val="300"/>
              </a:spcAft>
            </a:pPr>
            <a:r>
              <a:rPr lang="vi-VN" sz="2800">
                <a:effectLst/>
                <a:latin typeface="Times New Roman" panose="02020603050405020304" pitchFamily="18" charset="0"/>
                <a:ea typeface="Aptos" panose="020B0004020202020204" pitchFamily="34" charset="0"/>
              </a:rPr>
              <a:t>Các lớp vật liệu này có thể là chất cách điện (như silicon dioxide), chất dẫn điện hoặc chất bán dẫn, đóng vai trò quan trọng trong việc hình thành các linh kiện và kết nối bên trong vi mạch. </a:t>
            </a:r>
            <a:endParaRPr lang="en-US" sz="2800">
              <a:effectLst/>
              <a:latin typeface="Times New Roman" panose="02020603050405020304" pitchFamily="18" charset="0"/>
              <a:ea typeface="Aptos" panose="020B0004020202020204" pitchFamily="34" charset="0"/>
            </a:endParaRPr>
          </a:p>
          <a:p>
            <a:pPr>
              <a:lnSpc>
                <a:spcPct val="115000"/>
              </a:lnSpc>
              <a:spcBef>
                <a:spcPts val="300"/>
              </a:spcBef>
              <a:spcAft>
                <a:spcPts val="300"/>
              </a:spcAft>
            </a:pPr>
            <a:r>
              <a:rPr lang="vi-VN" sz="2800">
                <a:effectLst/>
                <a:latin typeface="Times New Roman" panose="02020603050405020304" pitchFamily="18" charset="0"/>
                <a:ea typeface="Aptos" panose="020B0004020202020204" pitchFamily="34" charset="0"/>
              </a:rPr>
              <a:t>Có hai phương pháp lắng đọng chính: lắng đọng hóa học (chemical vapor deposition) và lắng đọng vật lý (physical vapor deposition). </a:t>
            </a:r>
            <a:endParaRPr lang="en-US" sz="2800">
              <a:effectLst/>
              <a:latin typeface="Times New Roman" panose="02020603050405020304" pitchFamily="18" charset="0"/>
              <a:ea typeface="Aptos" panose="020B0004020202020204" pitchFamily="34" charset="0"/>
            </a:endParaRPr>
          </a:p>
        </p:txBody>
      </p:sp>
      <p:pic>
        <p:nvPicPr>
          <p:cNvPr id="4" name="Picture 3">
            <a:extLst>
              <a:ext uri="{FF2B5EF4-FFF2-40B4-BE49-F238E27FC236}">
                <a16:creationId xmlns:a16="http://schemas.microsoft.com/office/drawing/2014/main" id="{98E1E5A8-D1D7-752F-914A-6A2DADCD851C}"/>
              </a:ext>
            </a:extLst>
          </p:cNvPr>
          <p:cNvPicPr>
            <a:picLocks noChangeAspect="1"/>
          </p:cNvPicPr>
          <p:nvPr/>
        </p:nvPicPr>
        <p:blipFill>
          <a:blip r:embed="rId2"/>
          <a:stretch>
            <a:fillRect/>
          </a:stretch>
        </p:blipFill>
        <p:spPr>
          <a:xfrm>
            <a:off x="8290984" y="1460209"/>
            <a:ext cx="3554105" cy="3937582"/>
          </a:xfrm>
          <a:prstGeom prst="rect">
            <a:avLst/>
          </a:prstGeom>
        </p:spPr>
      </p:pic>
    </p:spTree>
    <p:extLst>
      <p:ext uri="{BB962C8B-B14F-4D97-AF65-F5344CB8AC3E}">
        <p14:creationId xmlns:p14="http://schemas.microsoft.com/office/powerpoint/2010/main" val="185040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DA767-1DB0-A660-8944-A6CD975225C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3FC84-7631-4620-7772-D4C5FB501672}"/>
              </a:ext>
            </a:extLst>
          </p:cNvPr>
          <p:cNvSpPr>
            <a:spLocks noGrp="1"/>
          </p:cNvSpPr>
          <p:nvPr>
            <p:ph idx="1"/>
          </p:nvPr>
        </p:nvSpPr>
        <p:spPr>
          <a:xfrm>
            <a:off x="838199" y="509047"/>
            <a:ext cx="7193438" cy="5684363"/>
          </a:xfrm>
        </p:spPr>
        <p:txBody>
          <a:bodyPr>
            <a:normAutofit/>
          </a:bodyPr>
          <a:lstStyle/>
          <a:p>
            <a:pPr marL="0" indent="0">
              <a:lnSpc>
                <a:spcPct val="115000"/>
              </a:lnSpc>
              <a:spcBef>
                <a:spcPts val="300"/>
              </a:spcBef>
              <a:spcAft>
                <a:spcPts val="300"/>
              </a:spcAft>
              <a:buNone/>
            </a:pPr>
            <a:r>
              <a:rPr lang="en-US" sz="2800" b="1">
                <a:effectLst/>
                <a:latin typeface="Times New Roman" panose="02020603050405020304" pitchFamily="18" charset="0"/>
                <a:ea typeface="Aptos" panose="020B0004020202020204" pitchFamily="34" charset="0"/>
              </a:rPr>
              <a:t>Lắng đọng</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Phương pháp lắng đọng hóa học: các chất khí phản ứng được đưa vào buồng lắng đọng, nơi chúng tương tác để hình thành lớp vật liệu trên bề mặt đĩa bán dẫn. </a:t>
            </a:r>
          </a:p>
          <a:p>
            <a:pPr>
              <a:lnSpc>
                <a:spcPct val="115000"/>
              </a:lnSpc>
              <a:spcBef>
                <a:spcPts val="300"/>
              </a:spcBef>
              <a:spcAft>
                <a:spcPts val="300"/>
              </a:spcAft>
            </a:pPr>
            <a:r>
              <a:rPr lang="en-US">
                <a:ea typeface="Aptos" panose="020B0004020202020204" pitchFamily="34" charset="0"/>
              </a:rPr>
              <a:t>P</a:t>
            </a:r>
            <a:r>
              <a:rPr lang="en-US" sz="2800">
                <a:effectLst/>
                <a:latin typeface="Times New Roman" panose="02020603050405020304" pitchFamily="18" charset="0"/>
                <a:ea typeface="Aptos" panose="020B0004020202020204" pitchFamily="34" charset="0"/>
              </a:rPr>
              <a:t>hương pháp lắng đọng vật lý: chẳng hạn như quá trình bốc hơi (</a:t>
            </a:r>
            <a:r>
              <a:rPr lang="en-US" sz="2800" i="1">
                <a:effectLst/>
                <a:latin typeface="Times New Roman" panose="02020603050405020304" pitchFamily="18" charset="0"/>
                <a:ea typeface="Aptos" panose="020B0004020202020204" pitchFamily="34" charset="0"/>
              </a:rPr>
              <a:t>evaporation</a:t>
            </a:r>
            <a:r>
              <a:rPr lang="en-US" sz="2800">
                <a:effectLst/>
                <a:latin typeface="Times New Roman" panose="02020603050405020304" pitchFamily="18" charset="0"/>
                <a:ea typeface="Aptos" panose="020B0004020202020204" pitchFamily="34" charset="0"/>
              </a:rPr>
              <a:t>) hoặc quá trình phún xạ (</a:t>
            </a:r>
            <a:r>
              <a:rPr lang="en-US" sz="2800" i="1">
                <a:effectLst/>
                <a:latin typeface="Times New Roman" panose="02020603050405020304" pitchFamily="18" charset="0"/>
                <a:ea typeface="Aptos" panose="020B0004020202020204" pitchFamily="34" charset="0"/>
              </a:rPr>
              <a:t>sputtering</a:t>
            </a:r>
            <a:r>
              <a:rPr lang="en-US" sz="2800">
                <a:effectLst/>
                <a:latin typeface="Times New Roman" panose="02020603050405020304" pitchFamily="18" charset="0"/>
                <a:ea typeface="Aptos" panose="020B0004020202020204" pitchFamily="34" charset="0"/>
              </a:rPr>
              <a:t>), sử dụng các quá trình vật lý để chuyển vật liệu từ nguồn lên bề mặt đĩa bán dẫn.</a:t>
            </a:r>
          </a:p>
        </p:txBody>
      </p:sp>
      <p:pic>
        <p:nvPicPr>
          <p:cNvPr id="4" name="Picture 3">
            <a:extLst>
              <a:ext uri="{FF2B5EF4-FFF2-40B4-BE49-F238E27FC236}">
                <a16:creationId xmlns:a16="http://schemas.microsoft.com/office/drawing/2014/main" id="{57054B00-A357-F189-F3C3-616E2F167F50}"/>
              </a:ext>
            </a:extLst>
          </p:cNvPr>
          <p:cNvPicPr>
            <a:picLocks noChangeAspect="1"/>
          </p:cNvPicPr>
          <p:nvPr/>
        </p:nvPicPr>
        <p:blipFill>
          <a:blip r:embed="rId2"/>
          <a:stretch>
            <a:fillRect/>
          </a:stretch>
        </p:blipFill>
        <p:spPr>
          <a:xfrm>
            <a:off x="8366399" y="1092564"/>
            <a:ext cx="3554105" cy="3937582"/>
          </a:xfrm>
          <a:prstGeom prst="rect">
            <a:avLst/>
          </a:prstGeom>
        </p:spPr>
      </p:pic>
    </p:spTree>
    <p:extLst>
      <p:ext uri="{BB962C8B-B14F-4D97-AF65-F5344CB8AC3E}">
        <p14:creationId xmlns:p14="http://schemas.microsoft.com/office/powerpoint/2010/main" val="213279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DFF4F-9A93-0818-7F9A-4654E7E0B46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E27821-55C6-7BE3-09D1-6EF2DF055C8D}"/>
              </a:ext>
            </a:extLst>
          </p:cNvPr>
          <p:cNvSpPr>
            <a:spLocks noGrp="1"/>
          </p:cNvSpPr>
          <p:nvPr>
            <p:ph idx="1"/>
          </p:nvPr>
        </p:nvSpPr>
        <p:spPr>
          <a:xfrm>
            <a:off x="838199" y="509047"/>
            <a:ext cx="7193438" cy="5684363"/>
          </a:xfrm>
        </p:spPr>
        <p:txBody>
          <a:bodyPr>
            <a:normAutofit fontScale="92500" lnSpcReduction="20000"/>
          </a:bodyPr>
          <a:lstStyle/>
          <a:p>
            <a:pPr marL="0" indent="0">
              <a:lnSpc>
                <a:spcPct val="115000"/>
              </a:lnSpc>
              <a:spcBef>
                <a:spcPts val="300"/>
              </a:spcBef>
              <a:spcAft>
                <a:spcPts val="300"/>
              </a:spcAft>
              <a:buNone/>
            </a:pPr>
            <a:r>
              <a:rPr lang="en-US" b="1">
                <a:ea typeface="Aptos" panose="020B0004020202020204" pitchFamily="34" charset="0"/>
              </a:rPr>
              <a:t>Ăn mòn</a:t>
            </a:r>
            <a:endParaRPr lang="en-US" sz="2800" b="1">
              <a:effectLst/>
              <a:latin typeface="Times New Roman" panose="02020603050405020304" pitchFamily="18" charset="0"/>
              <a:ea typeface="Aptos" panose="020B0004020202020204" pitchFamily="34" charset="0"/>
            </a:endParaRPr>
          </a:p>
          <a:p>
            <a:pPr>
              <a:lnSpc>
                <a:spcPct val="115000"/>
              </a:lnSpc>
              <a:spcBef>
                <a:spcPts val="300"/>
              </a:spcBef>
              <a:spcAft>
                <a:spcPts val="300"/>
              </a:spcAft>
            </a:pPr>
            <a:r>
              <a:rPr lang="vi-VN" sz="2800">
                <a:effectLst/>
                <a:latin typeface="Times New Roman" panose="02020603050405020304" pitchFamily="18" charset="0"/>
                <a:ea typeface="Aptos" panose="020B0004020202020204" pitchFamily="34" charset="0"/>
              </a:rPr>
              <a:t>Quá trình này được sử dụng để loại bỏ có chọn lọc các vật liệu trên bề mặt đĩa bán dẫn, giúp tạo ra các cấu trúc siêu nhỏ như rãnh, lỗ, và các mẫu hình (pattern) phức tạp.</a:t>
            </a:r>
            <a:endParaRPr lang="en-US" sz="2800">
              <a:effectLst/>
              <a:latin typeface="Times New Roman" panose="02020603050405020304" pitchFamily="18" charset="0"/>
              <a:ea typeface="Aptos" panose="020B0004020202020204" pitchFamily="34" charset="0"/>
            </a:endParaRPr>
          </a:p>
          <a:p>
            <a:pPr>
              <a:lnSpc>
                <a:spcPct val="115000"/>
              </a:lnSpc>
              <a:spcBef>
                <a:spcPts val="300"/>
              </a:spcBef>
              <a:spcAft>
                <a:spcPts val="300"/>
              </a:spcAft>
            </a:pPr>
            <a:r>
              <a:rPr lang="vi-VN" sz="2800">
                <a:effectLst/>
                <a:latin typeface="Times New Roman" panose="02020603050405020304" pitchFamily="18" charset="0"/>
                <a:ea typeface="Aptos" panose="020B0004020202020204" pitchFamily="34" charset="0"/>
              </a:rPr>
              <a:t>Có hai loại ăn mòn chính: ăn mòn khô (dry etching) và ăn mòn ướt (wet etching). </a:t>
            </a:r>
            <a:endParaRPr lang="en-US" sz="2800">
              <a:effectLst/>
              <a:latin typeface="Times New Roman" panose="02020603050405020304" pitchFamily="18" charset="0"/>
              <a:ea typeface="Aptos" panose="020B0004020202020204" pitchFamily="34" charset="0"/>
            </a:endParaRPr>
          </a:p>
          <a:p>
            <a:pPr>
              <a:lnSpc>
                <a:spcPct val="115000"/>
              </a:lnSpc>
              <a:spcBef>
                <a:spcPts val="300"/>
              </a:spcBef>
              <a:spcAft>
                <a:spcPts val="300"/>
              </a:spcAft>
            </a:pPr>
            <a:r>
              <a:rPr lang="vi-VN" sz="2800">
                <a:effectLst/>
                <a:latin typeface="Times New Roman" panose="02020603050405020304" pitchFamily="18" charset="0"/>
                <a:ea typeface="Aptos" panose="020B0004020202020204" pitchFamily="34" charset="0"/>
              </a:rPr>
              <a:t>Ăn mòn ướt sử dụng các dung dịch hóa học để hòa tan vật liệu, thường phù hợp với các cấu trúc đơn giản và yêu cầu tốc độ cao. </a:t>
            </a:r>
            <a:endParaRPr lang="en-US" sz="2800">
              <a:effectLst/>
              <a:latin typeface="Times New Roman" panose="02020603050405020304" pitchFamily="18" charset="0"/>
              <a:ea typeface="Aptos" panose="020B0004020202020204" pitchFamily="34" charset="0"/>
            </a:endParaRP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Ă</a:t>
            </a:r>
            <a:r>
              <a:rPr lang="vi-VN" sz="2800">
                <a:effectLst/>
                <a:latin typeface="Times New Roman" panose="02020603050405020304" pitchFamily="18" charset="0"/>
                <a:ea typeface="Aptos" panose="020B0004020202020204" pitchFamily="34" charset="0"/>
              </a:rPr>
              <a:t>n mòn khô sử dụng plasma để bào mòn vật liệu, mang lại độ chính xác cao và khả năng tạo ra các mẫu hình phức tạp với kích thước nanomet.</a:t>
            </a:r>
            <a:endParaRPr lang="en-US" sz="2800">
              <a:effectLst/>
              <a:latin typeface="Times New Roman" panose="02020603050405020304" pitchFamily="18" charset="0"/>
              <a:ea typeface="Aptos" panose="020B0004020202020204" pitchFamily="34" charset="0"/>
            </a:endParaRPr>
          </a:p>
        </p:txBody>
      </p:sp>
      <p:pic>
        <p:nvPicPr>
          <p:cNvPr id="2" name="Picture 1" descr="A diagram of a game&#10;&#10;Description automatically generated with medium confidence">
            <a:extLst>
              <a:ext uri="{FF2B5EF4-FFF2-40B4-BE49-F238E27FC236}">
                <a16:creationId xmlns:a16="http://schemas.microsoft.com/office/drawing/2014/main" id="{D390E12B-CA0B-6939-4819-78A31D05D09F}"/>
              </a:ext>
            </a:extLst>
          </p:cNvPr>
          <p:cNvPicPr>
            <a:picLocks noChangeAspect="1"/>
          </p:cNvPicPr>
          <p:nvPr/>
        </p:nvPicPr>
        <p:blipFill>
          <a:blip r:embed="rId2"/>
          <a:stretch>
            <a:fillRect/>
          </a:stretch>
        </p:blipFill>
        <p:spPr>
          <a:xfrm>
            <a:off x="8201319" y="1765633"/>
            <a:ext cx="3380615" cy="3635925"/>
          </a:xfrm>
          <a:prstGeom prst="rect">
            <a:avLst/>
          </a:prstGeom>
        </p:spPr>
      </p:pic>
    </p:spTree>
    <p:extLst>
      <p:ext uri="{BB962C8B-B14F-4D97-AF65-F5344CB8AC3E}">
        <p14:creationId xmlns:p14="http://schemas.microsoft.com/office/powerpoint/2010/main" val="136664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DFBBC-A055-B84A-04E3-DCD477895462}"/>
              </a:ext>
            </a:extLst>
          </p:cNvPr>
          <p:cNvSpPr>
            <a:spLocks noGrp="1"/>
          </p:cNvSpPr>
          <p:nvPr>
            <p:ph type="title"/>
          </p:nvPr>
        </p:nvSpPr>
        <p:spPr/>
        <p:txBody>
          <a:bodyPr/>
          <a:lstStyle/>
          <a:p>
            <a:r>
              <a:rPr lang="en-US"/>
              <a:t>1.1.4 Liên kết cộng hóa trị</a:t>
            </a:r>
          </a:p>
        </p:txBody>
      </p:sp>
      <p:sp>
        <p:nvSpPr>
          <p:cNvPr id="3" name="Content Placeholder 2">
            <a:extLst>
              <a:ext uri="{FF2B5EF4-FFF2-40B4-BE49-F238E27FC236}">
                <a16:creationId xmlns:a16="http://schemas.microsoft.com/office/drawing/2014/main" id="{5676BD83-665E-D5AB-79B7-074A77AD6DA8}"/>
              </a:ext>
            </a:extLst>
          </p:cNvPr>
          <p:cNvSpPr>
            <a:spLocks noGrp="1"/>
          </p:cNvSpPr>
          <p:nvPr>
            <p:ph idx="1"/>
          </p:nvPr>
        </p:nvSpPr>
        <p:spPr>
          <a:xfrm>
            <a:off x="302741" y="1340503"/>
            <a:ext cx="6079205" cy="4836460"/>
          </a:xfrm>
        </p:spPr>
        <p:txBody>
          <a:bodyPr/>
          <a:lstStyle/>
          <a:p>
            <a:r>
              <a:rPr lang="vi-VN" dirty="0"/>
              <a:t>Liên kết cộng hóa trị: liên kết</a:t>
            </a:r>
            <a:r>
              <a:rPr lang="en-US" dirty="0"/>
              <a:t> </a:t>
            </a:r>
            <a:r>
              <a:rPr lang="vi-VN" dirty="0"/>
              <a:t>nguyên tử dựa trên chia sẻ cặp điện tử hóa trị.</a:t>
            </a:r>
          </a:p>
          <a:p>
            <a:r>
              <a:rPr lang="vi-VN" dirty="0"/>
              <a:t>Nguyên tử Si có 4 điện tử hóa trị sẽ tạo được 4 liên kết cộng hóa trị với 4 nguyên tử Si xung quanh.</a:t>
            </a:r>
          </a:p>
          <a:p>
            <a:endParaRPr lang="en-US" dirty="0"/>
          </a:p>
        </p:txBody>
      </p:sp>
      <p:pic>
        <p:nvPicPr>
          <p:cNvPr id="4" name="object 2">
            <a:extLst>
              <a:ext uri="{FF2B5EF4-FFF2-40B4-BE49-F238E27FC236}">
                <a16:creationId xmlns:a16="http://schemas.microsoft.com/office/drawing/2014/main" id="{2F567A50-6674-28C7-CD7C-4490BE291119}"/>
              </a:ext>
            </a:extLst>
          </p:cNvPr>
          <p:cNvPicPr/>
          <p:nvPr/>
        </p:nvPicPr>
        <p:blipFill>
          <a:blip r:embed="rId2" cstate="print"/>
          <a:stretch>
            <a:fillRect/>
          </a:stretch>
        </p:blipFill>
        <p:spPr>
          <a:xfrm>
            <a:off x="7311160" y="1241722"/>
            <a:ext cx="4352378" cy="4374556"/>
          </a:xfrm>
          <a:prstGeom prst="rect">
            <a:avLst/>
          </a:prstGeom>
        </p:spPr>
      </p:pic>
    </p:spTree>
    <p:extLst>
      <p:ext uri="{BB962C8B-B14F-4D97-AF65-F5344CB8AC3E}">
        <p14:creationId xmlns:p14="http://schemas.microsoft.com/office/powerpoint/2010/main" val="39839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31432-3DE0-844C-02B8-CF00C9231BF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6F450D-C509-EE9F-7C91-CC94D24EA068}"/>
                  </a:ext>
                </a:extLst>
              </p:cNvPr>
              <p:cNvSpPr>
                <a:spLocks noGrp="1"/>
              </p:cNvSpPr>
              <p:nvPr>
                <p:ph idx="1"/>
              </p:nvPr>
            </p:nvSpPr>
            <p:spPr>
              <a:xfrm>
                <a:off x="838198" y="509047"/>
                <a:ext cx="10653075" cy="5684363"/>
              </a:xfrm>
            </p:spPr>
            <p:txBody>
              <a:bodyPr>
                <a:normAutofit/>
              </a:bodyPr>
              <a:lstStyle/>
              <a:p>
                <a:pPr marL="0" indent="0">
                  <a:lnSpc>
                    <a:spcPct val="115000"/>
                  </a:lnSpc>
                  <a:spcBef>
                    <a:spcPts val="300"/>
                  </a:spcBef>
                  <a:spcAft>
                    <a:spcPts val="300"/>
                  </a:spcAft>
                  <a:buNone/>
                </a:pPr>
                <a:r>
                  <a:rPr lang="en-US" b="1">
                    <a:ea typeface="Aptos" panose="020B0004020202020204" pitchFamily="34" charset="0"/>
                  </a:rPr>
                  <a:t>Oxy hóa</a:t>
                </a:r>
                <a:endParaRPr lang="en-US" sz="2800" b="1">
                  <a:effectLst/>
                  <a:latin typeface="Times New Roman" panose="02020603050405020304" pitchFamily="18" charset="0"/>
                  <a:ea typeface="Aptos" panose="020B0004020202020204" pitchFamily="34" charset="0"/>
                </a:endParaRPr>
              </a:p>
              <a:p>
                <a:pPr>
                  <a:lnSpc>
                    <a:spcPct val="115000"/>
                  </a:lnSpc>
                  <a:spcBef>
                    <a:spcPts val="300"/>
                  </a:spcBef>
                  <a:spcAft>
                    <a:spcPts val="300"/>
                  </a:spcAft>
                </a:pPr>
                <a:r>
                  <a:rPr lang="en-US" sz="2800">
                    <a:effectLst/>
                    <a:ea typeface="Aptos" panose="020B0004020202020204" pitchFamily="34" charset="0"/>
                  </a:rPr>
                  <a:t>Trong quá trình cấy ion, kỹ thuật oxy hóa (</a:t>
                </a:r>
                <a:r>
                  <a:rPr lang="en-US" sz="2800" i="1">
                    <a:effectLst/>
                    <a:ea typeface="Aptos" panose="020B0004020202020204" pitchFamily="34" charset="0"/>
                  </a:rPr>
                  <a:t>oxidation</a:t>
                </a:r>
                <a:r>
                  <a:rPr lang="en-US" sz="2800">
                    <a:effectLst/>
                    <a:ea typeface="Aptos" panose="020B0004020202020204" pitchFamily="34" charset="0"/>
                  </a:rPr>
                  <a:t>) thường được sử dụng để tạo một lớp oxide mỏng, thường là silicon dioxide </a:t>
                </a:r>
                <a14:m>
                  <m:oMath xmlns:m="http://schemas.openxmlformats.org/officeDocument/2006/math">
                    <m:d>
                      <m:dPr>
                        <m:ctrlPr>
                          <a:rPr lang="en-US" i="1">
                            <a:effectLst/>
                            <a:latin typeface="Cambria Math" panose="02040503050406030204" pitchFamily="18" charset="0"/>
                          </a:rPr>
                        </m:ctrlPr>
                      </m:dPr>
                      <m:e>
                        <m:r>
                          <a:rPr lang="en-US" sz="2800" i="1">
                            <a:effectLst/>
                            <a:latin typeface="Cambria Math" panose="02040503050406030204" pitchFamily="18" charset="0"/>
                            <a:ea typeface="Aptos" panose="020B0004020202020204" pitchFamily="34" charset="0"/>
                          </a:rPr>
                          <m:t>𝑆𝑖</m:t>
                        </m:r>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rPr>
                              <m:t>𝑂</m:t>
                            </m:r>
                          </m:e>
                          <m:sub>
                            <m:r>
                              <a:rPr lang="en-US" sz="2800" i="1">
                                <a:effectLst/>
                                <a:latin typeface="Cambria Math" panose="02040503050406030204" pitchFamily="18" charset="0"/>
                                <a:ea typeface="Aptos" panose="020B0004020202020204" pitchFamily="34" charset="0"/>
                              </a:rPr>
                              <m:t>2</m:t>
                            </m:r>
                          </m:sub>
                        </m:sSub>
                      </m:e>
                    </m:d>
                  </m:oMath>
                </a14:m>
                <a:r>
                  <a:rPr lang="en-US" sz="2800">
                    <a:effectLst/>
                    <a:ea typeface="Times New Roman" panose="02020603050405020304" pitchFamily="18" charset="0"/>
                  </a:rPr>
                  <a:t>, trên bề mặt đĩa bán dẫn. </a:t>
                </a:r>
              </a:p>
              <a:p>
                <a:pPr>
                  <a:lnSpc>
                    <a:spcPct val="115000"/>
                  </a:lnSpc>
                  <a:spcBef>
                    <a:spcPts val="300"/>
                  </a:spcBef>
                  <a:spcAft>
                    <a:spcPts val="300"/>
                  </a:spcAft>
                </a:pPr>
                <a:r>
                  <a:rPr lang="en-US" sz="2800">
                    <a:effectLst/>
                    <a:ea typeface="Times New Roman" panose="02020603050405020304" pitchFamily="18" charset="0"/>
                  </a:rPr>
                  <a:t>Quá trình thường được thực hiện bằng cách nung nóng đĩa bán dẫn ở nhiệt độ cao, thường khoảng từ </a:t>
                </a:r>
                <a14:m>
                  <m:oMath xmlns:m="http://schemas.openxmlformats.org/officeDocument/2006/math">
                    <m:r>
                      <a:rPr lang="en-US" sz="2800" i="1">
                        <a:effectLst/>
                        <a:latin typeface="Cambria Math" panose="02040503050406030204" pitchFamily="18" charset="0"/>
                        <a:ea typeface="Times New Roman" panose="02020603050405020304" pitchFamily="18" charset="0"/>
                      </a:rPr>
                      <m:t>1000</m:t>
                    </m:r>
                  </m:oMath>
                </a14:m>
                <a:r>
                  <a:rPr lang="en-US" sz="2800">
                    <a:effectLst/>
                    <a:ea typeface="Times New Roman" panose="02020603050405020304" pitchFamily="18" charset="0"/>
                  </a:rPr>
                  <a:t> đến </a:t>
                </a:r>
                <a14:m>
                  <m:oMath xmlns:m="http://schemas.openxmlformats.org/officeDocument/2006/math">
                    <m:sSup>
                      <m:sSupPr>
                        <m:ctrlPr>
                          <a:rPr lang="en-US" i="1">
                            <a:effectLst/>
                            <a:latin typeface="Cambria Math" panose="02040503050406030204" pitchFamily="18" charset="0"/>
                            <a:ea typeface="Times New Roman" panose="02020603050405020304" pitchFamily="18" charset="0"/>
                          </a:rPr>
                        </m:ctrlPr>
                      </m:sSupPr>
                      <m:e>
                        <m:r>
                          <a:rPr lang="en-US" sz="2800" i="1">
                            <a:effectLst/>
                            <a:latin typeface="Cambria Math" panose="02040503050406030204" pitchFamily="18" charset="0"/>
                            <a:ea typeface="Times New Roman" panose="02020603050405020304" pitchFamily="18" charset="0"/>
                          </a:rPr>
                          <m:t>1200</m:t>
                        </m:r>
                      </m:e>
                      <m:sup>
                        <m:r>
                          <a:rPr lang="en-US" sz="2800" i="1">
                            <a:effectLst/>
                            <a:latin typeface="Cambria Math" panose="02040503050406030204" pitchFamily="18" charset="0"/>
                            <a:ea typeface="Times New Roman" panose="02020603050405020304" pitchFamily="18" charset="0"/>
                          </a:rPr>
                          <m:t>𝑜</m:t>
                        </m:r>
                      </m:sup>
                    </m:sSup>
                    <m:r>
                      <a:rPr lang="en-US" sz="2800" i="1">
                        <a:effectLst/>
                        <a:latin typeface="Cambria Math" panose="02040503050406030204" pitchFamily="18" charset="0"/>
                        <a:ea typeface="Times New Roman" panose="02020603050405020304" pitchFamily="18" charset="0"/>
                      </a:rPr>
                      <m:t>𝐶</m:t>
                    </m:r>
                  </m:oMath>
                </a14:m>
                <a:r>
                  <a:rPr lang="en-US" sz="2800">
                    <a:effectLst/>
                    <a:ea typeface="Times New Roman" panose="02020603050405020304" pitchFamily="18" charset="0"/>
                  </a:rPr>
                  <a:t>, trong môi trường giàu khí oxy. </a:t>
                </a:r>
              </a:p>
              <a:p>
                <a:pPr>
                  <a:lnSpc>
                    <a:spcPct val="115000"/>
                  </a:lnSpc>
                  <a:spcBef>
                    <a:spcPts val="300"/>
                  </a:spcBef>
                  <a:spcAft>
                    <a:spcPts val="300"/>
                  </a:spcAft>
                </a:pPr>
                <a:r>
                  <a:rPr lang="en-US" sz="2800">
                    <a:effectLst/>
                    <a:ea typeface="Times New Roman" panose="02020603050405020304" pitchFamily="18" charset="0"/>
                  </a:rPr>
                  <a:t>Lớp oxide đóng vai trò như một lớp cách điện và </a:t>
                </a:r>
                <a:r>
                  <a:rPr lang="en-US" sz="2800">
                    <a:effectLst/>
                    <a:ea typeface="Aptos" panose="020B0004020202020204" pitchFamily="34" charset="0"/>
                  </a:rPr>
                  <a:t>được sử dụng như một mặt nạ để giới hạn vùng xử lý, đảm bảo các nguyên tử hoặc ion chỉ tác động vào những khu vực cần thiết, từ đó tăng độ chính xác của các vi mạch.</a:t>
                </a:r>
              </a:p>
            </p:txBody>
          </p:sp>
        </mc:Choice>
        <mc:Fallback xmlns="">
          <p:sp>
            <p:nvSpPr>
              <p:cNvPr id="3" name="Content Placeholder 2">
                <a:extLst>
                  <a:ext uri="{FF2B5EF4-FFF2-40B4-BE49-F238E27FC236}">
                    <a16:creationId xmlns:a16="http://schemas.microsoft.com/office/drawing/2014/main" id="{7C6F450D-C509-EE9F-7C91-CC94D24EA068}"/>
                  </a:ext>
                </a:extLst>
              </p:cNvPr>
              <p:cNvSpPr>
                <a:spLocks noGrp="1" noRot="1" noChangeAspect="1" noMove="1" noResize="1" noEditPoints="1" noAdjustHandles="1" noChangeArrowheads="1" noChangeShapeType="1" noTextEdit="1"/>
              </p:cNvSpPr>
              <p:nvPr>
                <p:ph idx="1"/>
              </p:nvPr>
            </p:nvSpPr>
            <p:spPr>
              <a:xfrm>
                <a:off x="838198" y="509047"/>
                <a:ext cx="10653075" cy="5684363"/>
              </a:xfrm>
              <a:blipFill>
                <a:blip r:embed="rId2"/>
                <a:stretch>
                  <a:fillRect l="-1144" t="-751" r="-1144" b="-3004"/>
                </a:stretch>
              </a:blipFill>
            </p:spPr>
            <p:txBody>
              <a:bodyPr/>
              <a:lstStyle/>
              <a:p>
                <a:r>
                  <a:rPr lang="en-US">
                    <a:noFill/>
                  </a:rPr>
                  <a:t> </a:t>
                </a:r>
              </a:p>
            </p:txBody>
          </p:sp>
        </mc:Fallback>
      </mc:AlternateContent>
    </p:spTree>
    <p:extLst>
      <p:ext uri="{BB962C8B-B14F-4D97-AF65-F5344CB8AC3E}">
        <p14:creationId xmlns:p14="http://schemas.microsoft.com/office/powerpoint/2010/main" val="233241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A448A-CD2C-0C95-B0FE-91A26F6FD5BA}"/>
              </a:ext>
            </a:extLst>
          </p:cNvPr>
          <p:cNvSpPr>
            <a:spLocks noGrp="1"/>
          </p:cNvSpPr>
          <p:nvPr>
            <p:ph type="title"/>
          </p:nvPr>
        </p:nvSpPr>
        <p:spPr/>
        <p:txBody>
          <a:bodyPr/>
          <a:lstStyle/>
          <a:p>
            <a:r>
              <a:rPr lang="en-US"/>
              <a:t>1.5.2 Quang khắc</a:t>
            </a:r>
          </a:p>
        </p:txBody>
      </p:sp>
      <p:sp>
        <p:nvSpPr>
          <p:cNvPr id="3" name="Content Placeholder 2">
            <a:extLst>
              <a:ext uri="{FF2B5EF4-FFF2-40B4-BE49-F238E27FC236}">
                <a16:creationId xmlns:a16="http://schemas.microsoft.com/office/drawing/2014/main" id="{09510F7D-CFFD-BE07-A87F-3F61AC97002D}"/>
              </a:ext>
            </a:extLst>
          </p:cNvPr>
          <p:cNvSpPr>
            <a:spLocks noGrp="1"/>
          </p:cNvSpPr>
          <p:nvPr>
            <p:ph idx="1"/>
          </p:nvPr>
        </p:nvSpPr>
        <p:spPr/>
        <p:txBody>
          <a:bodyPr/>
          <a:lstStyle/>
          <a:p>
            <a:r>
              <a:rPr lang="en-US" sz="2800">
                <a:effectLst/>
                <a:latin typeface="Times New Roman" panose="02020603050405020304" pitchFamily="18" charset="0"/>
                <a:ea typeface="Aptos" panose="020B0004020202020204" pitchFamily="34" charset="0"/>
              </a:rPr>
              <a:t>Khi chế tạo một mạch tích hợp, chúng ta cần thực hiện các điều chỉnh khác nhau trên từng khu vực của đĩa bán dẫn. </a:t>
            </a:r>
          </a:p>
          <a:p>
            <a:r>
              <a:rPr lang="en-US" sz="2800">
                <a:effectLst/>
                <a:latin typeface="Times New Roman" panose="02020603050405020304" pitchFamily="18" charset="0"/>
                <a:ea typeface="Aptos" panose="020B0004020202020204" pitchFamily="34" charset="0"/>
              </a:rPr>
              <a:t>Ví dụ, có thể cần ăn mòn một số khu vực và phủ kim loại lên những khu vực khác. </a:t>
            </a:r>
          </a:p>
          <a:p>
            <a:r>
              <a:rPr lang="en-US" sz="2800">
                <a:effectLst/>
                <a:latin typeface="Times New Roman" panose="02020603050405020304" pitchFamily="18" charset="0"/>
                <a:ea typeface="Aptos" panose="020B0004020202020204" pitchFamily="34" charset="0"/>
              </a:rPr>
              <a:t>Phương pháp xác định các khu vực sẽ được điều chỉnh này được gọi là quang khắc (</a:t>
            </a:r>
            <a:r>
              <a:rPr lang="en-US" sz="2800" i="1">
                <a:effectLst/>
                <a:latin typeface="Times New Roman" panose="02020603050405020304" pitchFamily="18" charset="0"/>
                <a:ea typeface="Aptos" panose="020B0004020202020204" pitchFamily="34" charset="0"/>
              </a:rPr>
              <a:t>photolithography</a:t>
            </a:r>
            <a:r>
              <a:rPr lang="en-US" sz="2800">
                <a:effectLst/>
                <a:latin typeface="Times New Roman" panose="02020603050405020304" pitchFamily="18" charset="0"/>
                <a:ea typeface="Aptos" panose="020B0004020202020204" pitchFamily="34" charset="0"/>
              </a:rPr>
              <a:t>).</a:t>
            </a:r>
            <a:endParaRPr lang="en-US"/>
          </a:p>
        </p:txBody>
      </p:sp>
    </p:spTree>
    <p:extLst>
      <p:ext uri="{BB962C8B-B14F-4D97-AF65-F5344CB8AC3E}">
        <p14:creationId xmlns:p14="http://schemas.microsoft.com/office/powerpoint/2010/main" val="35658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C50C-88F2-57D8-D660-B079F3ACBDE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8225C1-9969-D74E-F148-88C0DA7450EC}"/>
              </a:ext>
            </a:extLst>
          </p:cNvPr>
          <p:cNvSpPr>
            <a:spLocks noGrp="1"/>
          </p:cNvSpPr>
          <p:nvPr>
            <p:ph idx="1"/>
          </p:nvPr>
        </p:nvSpPr>
        <p:spPr>
          <a:xfrm>
            <a:off x="838200" y="546755"/>
            <a:ext cx="10629507" cy="6221690"/>
          </a:xfrm>
        </p:spPr>
        <p:txBody>
          <a:bodyPr>
            <a:normAutofit/>
          </a:bodyPr>
          <a:lstStyle/>
          <a:p>
            <a:pPr>
              <a:lnSpc>
                <a:spcPct val="115000"/>
              </a:lnSpc>
              <a:spcBef>
                <a:spcPts val="300"/>
              </a:spcBef>
              <a:spcAft>
                <a:spcPts val="30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Về bản chất, quang khắc là một quy trình giống như tạo khuôn. </a:t>
            </a:r>
          </a:p>
          <a:p>
            <a:pPr>
              <a:lnSpc>
                <a:spcPct val="115000"/>
              </a:lnSpc>
              <a:spcBef>
                <a:spcPts val="300"/>
              </a:spcBef>
              <a:spcAft>
                <a:spcPts val="30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Trong phương pháp tạo khuôn truyền thống, một tấm nhựa có các chữ cái hoặc con số được cắt rỗng đặt trên bề mặt phẳng và sơn phủ. </a:t>
            </a:r>
          </a:p>
          <a:p>
            <a:pPr>
              <a:lnSpc>
                <a:spcPct val="115000"/>
              </a:lnSpc>
              <a:spcBef>
                <a:spcPts val="300"/>
              </a:spcBef>
              <a:spcAft>
                <a:spcPts val="30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Các khu vực bị cắt rỗng sẽ được phủ sơn, trong khi các khu vực khác được bảo vệ. Sau khi gỡ bỏ khuôn, chỉ còn lại phần thiết kế trên bề mặt với các đường viền rõ nét và bề mặt đồng nhất.</a:t>
            </a:r>
          </a:p>
        </p:txBody>
      </p:sp>
      <p:pic>
        <p:nvPicPr>
          <p:cNvPr id="8" name="Picture 7" descr="A close-up of a brick&#10;&#10;AI-generated content may be incorrect.">
            <a:extLst>
              <a:ext uri="{FF2B5EF4-FFF2-40B4-BE49-F238E27FC236}">
                <a16:creationId xmlns:a16="http://schemas.microsoft.com/office/drawing/2014/main" id="{861FD0FA-2ECE-5A5C-F83D-6F0771361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827" y="3657600"/>
            <a:ext cx="6788345" cy="3054756"/>
          </a:xfrm>
          <a:prstGeom prst="rect">
            <a:avLst/>
          </a:prstGeom>
        </p:spPr>
      </p:pic>
    </p:spTree>
    <p:extLst>
      <p:ext uri="{BB962C8B-B14F-4D97-AF65-F5344CB8AC3E}">
        <p14:creationId xmlns:p14="http://schemas.microsoft.com/office/powerpoint/2010/main" val="23093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0BB2A-3E85-9CC7-88EC-4973BF5DD0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73BF62-15F5-866D-579B-7341197BE2E0}"/>
              </a:ext>
            </a:extLst>
          </p:cNvPr>
          <p:cNvSpPr>
            <a:spLocks noGrp="1"/>
          </p:cNvSpPr>
          <p:nvPr>
            <p:ph idx="1"/>
          </p:nvPr>
        </p:nvSpPr>
        <p:spPr>
          <a:xfrm>
            <a:off x="838200" y="546755"/>
            <a:ext cx="10629507" cy="6221690"/>
          </a:xfrm>
        </p:spPr>
        <p:txBody>
          <a:bodyPr>
            <a:normAutofit/>
          </a:bodyPr>
          <a:lstStyle/>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Quá trình quang khắc bắt đầu bằng việc phủ lên bề mặt đĩa bán dẫn một lớp polymer lỏng mỏng gọi là lớp cản quang (</a:t>
            </a:r>
            <a:r>
              <a:rPr lang="en-US" sz="2800" i="1">
                <a:effectLst/>
                <a:latin typeface="Times New Roman" panose="02020603050405020304" pitchFamily="18" charset="0"/>
                <a:ea typeface="Aptos" panose="020B0004020202020204" pitchFamily="34" charset="0"/>
              </a:rPr>
              <a:t>photoresist</a:t>
            </a:r>
            <a:r>
              <a:rPr lang="en-US" sz="2800">
                <a:effectLst/>
                <a:latin typeface="Times New Roman" panose="02020603050405020304" pitchFamily="18" charset="0"/>
                <a:ea typeface="Aptos" panose="020B0004020202020204" pitchFamily="34" charset="0"/>
              </a:rPr>
              <a:t>). </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Lớp này thường dày vài trăm nanomet, được phủ đều bằng cách nhỏ một giọt vào giữa đĩa bán dẫn và quay nhanh để giọt polymer lan đều trên bề mặt.</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Sau khi phủ, đĩa bán dẫn  được nung nóng để lớp cản quang đông đặc lại và có độ kết dính. </a:t>
            </a:r>
          </a:p>
          <a:p>
            <a:pPr>
              <a:lnSpc>
                <a:spcPct val="115000"/>
              </a:lnSpc>
              <a:spcBef>
                <a:spcPts val="300"/>
              </a:spcBef>
              <a:spcAft>
                <a:spcPts val="300"/>
              </a:spcAft>
            </a:pPr>
            <a:endParaRPr lang="en-US" sz="2800">
              <a:effectLst/>
              <a:latin typeface="Times New Roman" panose="02020603050405020304" pitchFamily="18" charset="0"/>
              <a:ea typeface="Aptos" panose="020B0004020202020204" pitchFamily="34" charset="0"/>
            </a:endParaRPr>
          </a:p>
        </p:txBody>
      </p:sp>
      <p:pic>
        <p:nvPicPr>
          <p:cNvPr id="2" name="Picture 1" descr="A diagram of a film and exposure&#10;&#10;Description automatically generated with medium confidence">
            <a:extLst>
              <a:ext uri="{FF2B5EF4-FFF2-40B4-BE49-F238E27FC236}">
                <a16:creationId xmlns:a16="http://schemas.microsoft.com/office/drawing/2014/main" id="{915DBA31-9A52-830D-4A19-8C4D2C2FA38D}"/>
              </a:ext>
            </a:extLst>
          </p:cNvPr>
          <p:cNvPicPr>
            <a:picLocks noChangeAspect="1"/>
          </p:cNvPicPr>
          <p:nvPr/>
        </p:nvPicPr>
        <p:blipFill>
          <a:blip r:embed="rId2"/>
          <a:stretch>
            <a:fillRect/>
          </a:stretch>
        </p:blipFill>
        <p:spPr>
          <a:xfrm>
            <a:off x="1774020" y="4280492"/>
            <a:ext cx="8643959" cy="2487953"/>
          </a:xfrm>
          <a:prstGeom prst="rect">
            <a:avLst/>
          </a:prstGeom>
        </p:spPr>
      </p:pic>
      <p:sp>
        <p:nvSpPr>
          <p:cNvPr id="4" name="Rectangle 3">
            <a:extLst>
              <a:ext uri="{FF2B5EF4-FFF2-40B4-BE49-F238E27FC236}">
                <a16:creationId xmlns:a16="http://schemas.microsoft.com/office/drawing/2014/main" id="{BB7C8768-5615-4114-DE4C-BDB5A178E584}"/>
              </a:ext>
            </a:extLst>
          </p:cNvPr>
          <p:cNvSpPr/>
          <p:nvPr/>
        </p:nvSpPr>
        <p:spPr>
          <a:xfrm>
            <a:off x="1696825" y="4760536"/>
            <a:ext cx="2328420" cy="20079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709DF6-D693-DD8F-5C14-637D18602B04}"/>
              </a:ext>
            </a:extLst>
          </p:cNvPr>
          <p:cNvSpPr/>
          <p:nvPr/>
        </p:nvSpPr>
        <p:spPr>
          <a:xfrm>
            <a:off x="4024460" y="4686693"/>
            <a:ext cx="2159524" cy="20079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63CDE5-9A71-99E7-5A97-9C5EBAC52D3A}"/>
              </a:ext>
            </a:extLst>
          </p:cNvPr>
          <p:cNvSpPr/>
          <p:nvPr/>
        </p:nvSpPr>
        <p:spPr>
          <a:xfrm>
            <a:off x="6183984" y="4280491"/>
            <a:ext cx="2184478" cy="2487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A23C59-F2DA-C94F-0A6C-495AF30511DC}"/>
              </a:ext>
            </a:extLst>
          </p:cNvPr>
          <p:cNvSpPr/>
          <p:nvPr/>
        </p:nvSpPr>
        <p:spPr>
          <a:xfrm>
            <a:off x="8368462" y="4280490"/>
            <a:ext cx="2049517" cy="2487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36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B8C82-DA90-33B9-23A4-20B7B7BBA5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645805-9F6C-2E6C-62DE-8ACD0BD8F199}"/>
              </a:ext>
            </a:extLst>
          </p:cNvPr>
          <p:cNvSpPr>
            <a:spLocks noGrp="1"/>
          </p:cNvSpPr>
          <p:nvPr>
            <p:ph idx="1"/>
          </p:nvPr>
        </p:nvSpPr>
        <p:spPr>
          <a:xfrm>
            <a:off x="838200" y="546755"/>
            <a:ext cx="10629507" cy="6221690"/>
          </a:xfrm>
        </p:spPr>
        <p:txBody>
          <a:bodyPr>
            <a:normAutofit/>
          </a:bodyPr>
          <a:lstStyle/>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Sau đó, mặt nạ quang (</a:t>
            </a:r>
            <a:r>
              <a:rPr lang="en-US" sz="2800" i="1">
                <a:effectLst/>
                <a:latin typeface="Times New Roman" panose="02020603050405020304" pitchFamily="18" charset="0"/>
                <a:ea typeface="Aptos" panose="020B0004020202020204" pitchFamily="34" charset="0"/>
              </a:rPr>
              <a:t>photomask</a:t>
            </a:r>
            <a:r>
              <a:rPr lang="en-US" sz="2800">
                <a:effectLst/>
                <a:latin typeface="Times New Roman" panose="02020603050405020304" pitchFamily="18" charset="0"/>
                <a:ea typeface="Aptos" panose="020B0004020202020204" pitchFamily="34" charset="0"/>
              </a:rPr>
              <a:t>), chứa các mẫu hình mạch điện tử cần chuyển lên bề mặt đĩa bán dẫn, được tạo ra bằng sự kết hợp giữa các công cụ thiết kế hỗ trợ bởi máy tính và các kỹ thuật quang học tiên tiến. </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Đây là một tấm mờ đục với các vùng trong suốt được thiết kế chính xác, cho phép ánh sáng đi qua theo một mẫu hình được định sẵn. </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Picture 3" descr="A diagram of a film and exposure&#10;&#10;Description automatically generated with medium confidence">
            <a:extLst>
              <a:ext uri="{FF2B5EF4-FFF2-40B4-BE49-F238E27FC236}">
                <a16:creationId xmlns:a16="http://schemas.microsoft.com/office/drawing/2014/main" id="{1FFF676A-2E31-F4C3-B38B-5B5D9C196180}"/>
              </a:ext>
            </a:extLst>
          </p:cNvPr>
          <p:cNvPicPr>
            <a:picLocks noChangeAspect="1"/>
          </p:cNvPicPr>
          <p:nvPr/>
        </p:nvPicPr>
        <p:blipFill>
          <a:blip r:embed="rId2"/>
          <a:stretch>
            <a:fillRect/>
          </a:stretch>
        </p:blipFill>
        <p:spPr>
          <a:xfrm>
            <a:off x="1774020" y="4044822"/>
            <a:ext cx="8643959" cy="2487953"/>
          </a:xfrm>
          <a:prstGeom prst="rect">
            <a:avLst/>
          </a:prstGeom>
        </p:spPr>
      </p:pic>
      <p:sp>
        <p:nvSpPr>
          <p:cNvPr id="7" name="Rectangle 6">
            <a:extLst>
              <a:ext uri="{FF2B5EF4-FFF2-40B4-BE49-F238E27FC236}">
                <a16:creationId xmlns:a16="http://schemas.microsoft.com/office/drawing/2014/main" id="{9F701810-C930-9543-C4CD-6B22A9F67886}"/>
              </a:ext>
            </a:extLst>
          </p:cNvPr>
          <p:cNvSpPr/>
          <p:nvPr/>
        </p:nvSpPr>
        <p:spPr>
          <a:xfrm>
            <a:off x="6183984" y="5448693"/>
            <a:ext cx="2184478" cy="108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1068AF-F6F2-FA8B-A940-EE9CEB4DDAD8}"/>
              </a:ext>
            </a:extLst>
          </p:cNvPr>
          <p:cNvSpPr/>
          <p:nvPr/>
        </p:nvSpPr>
        <p:spPr>
          <a:xfrm>
            <a:off x="8368462" y="4044820"/>
            <a:ext cx="2049517" cy="2487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3E338D-F71C-BD2C-CC8D-4E45986DB147}"/>
              </a:ext>
            </a:extLst>
          </p:cNvPr>
          <p:cNvSpPr/>
          <p:nvPr/>
        </p:nvSpPr>
        <p:spPr>
          <a:xfrm>
            <a:off x="6152953" y="4044817"/>
            <a:ext cx="2184478" cy="14038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15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F596E-9400-986A-6F41-DC3D3BB356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F2EE9-B6B1-E985-26BD-1273C7239114}"/>
              </a:ext>
            </a:extLst>
          </p:cNvPr>
          <p:cNvSpPr>
            <a:spLocks noGrp="1"/>
          </p:cNvSpPr>
          <p:nvPr>
            <p:ph idx="1"/>
          </p:nvPr>
        </p:nvSpPr>
        <p:spPr>
          <a:xfrm>
            <a:off x="838200" y="546755"/>
            <a:ext cx="10629507" cy="6221690"/>
          </a:xfrm>
        </p:spPr>
        <p:txBody>
          <a:bodyPr>
            <a:normAutofit/>
          </a:bodyPr>
          <a:lstStyle/>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Một chùm ánh sáng được chiếu qua mặt nạ quang, truyền tải các mẫu hình xuống lớp cản quang trên bề mặt đĩa bán dẫn. Quá trình này được gọi là phơi sáng (</a:t>
            </a:r>
            <a:r>
              <a:rPr lang="en-US" sz="2800" i="1">
                <a:effectLst/>
                <a:latin typeface="Times New Roman" panose="02020603050405020304" pitchFamily="18" charset="0"/>
                <a:ea typeface="Aptos" panose="020B0004020202020204" pitchFamily="34" charset="0"/>
              </a:rPr>
              <a:t>exposure</a:t>
            </a:r>
            <a:r>
              <a:rPr lang="en-US" sz="2800">
                <a:effectLst/>
                <a:latin typeface="Times New Roman" panose="02020603050405020304" pitchFamily="18" charset="0"/>
                <a:ea typeface="Aptos" panose="020B0004020202020204" pitchFamily="34" charset="0"/>
              </a:rPr>
              <a:t>). </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Ánh sáng cực tím thường được sử dụng trong quá trình này. Bước sóng của ánh sáng chiếu vào đóng vai trò quyết định kích thước đặc trưng nhỏ nhất có thể tạo ra. </a:t>
            </a:r>
          </a:p>
        </p:txBody>
      </p:sp>
      <p:pic>
        <p:nvPicPr>
          <p:cNvPr id="4" name="Picture 3" descr="A diagram of a film and exposure&#10;&#10;Description automatically generated with medium confidence">
            <a:extLst>
              <a:ext uri="{FF2B5EF4-FFF2-40B4-BE49-F238E27FC236}">
                <a16:creationId xmlns:a16="http://schemas.microsoft.com/office/drawing/2014/main" id="{0F307133-AF92-5D42-9EC0-D3FB9FBBFD36}"/>
              </a:ext>
            </a:extLst>
          </p:cNvPr>
          <p:cNvPicPr>
            <a:picLocks noChangeAspect="1"/>
          </p:cNvPicPr>
          <p:nvPr/>
        </p:nvPicPr>
        <p:blipFill>
          <a:blip r:embed="rId2"/>
          <a:stretch>
            <a:fillRect/>
          </a:stretch>
        </p:blipFill>
        <p:spPr>
          <a:xfrm>
            <a:off x="1774020" y="3997688"/>
            <a:ext cx="8643959" cy="2487953"/>
          </a:xfrm>
          <a:prstGeom prst="rect">
            <a:avLst/>
          </a:prstGeom>
        </p:spPr>
      </p:pic>
      <p:sp>
        <p:nvSpPr>
          <p:cNvPr id="7" name="Rectangle 6">
            <a:extLst>
              <a:ext uri="{FF2B5EF4-FFF2-40B4-BE49-F238E27FC236}">
                <a16:creationId xmlns:a16="http://schemas.microsoft.com/office/drawing/2014/main" id="{C673834D-DC09-C550-2A87-4CD6B3CE5EEF}"/>
              </a:ext>
            </a:extLst>
          </p:cNvPr>
          <p:cNvSpPr/>
          <p:nvPr/>
        </p:nvSpPr>
        <p:spPr>
          <a:xfrm>
            <a:off x="6183984" y="5410986"/>
            <a:ext cx="2184478" cy="10746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3C3A22-95B7-3DCF-4288-3184C749CE4B}"/>
              </a:ext>
            </a:extLst>
          </p:cNvPr>
          <p:cNvSpPr/>
          <p:nvPr/>
        </p:nvSpPr>
        <p:spPr>
          <a:xfrm>
            <a:off x="8368462" y="3997686"/>
            <a:ext cx="2049517" cy="2487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77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670B2-5F0F-5E42-91DC-C05E559873A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63DFF-D87A-F596-CA9D-63C1B75F3425}"/>
              </a:ext>
            </a:extLst>
          </p:cNvPr>
          <p:cNvSpPr>
            <a:spLocks noGrp="1"/>
          </p:cNvSpPr>
          <p:nvPr>
            <p:ph idx="1"/>
          </p:nvPr>
        </p:nvSpPr>
        <p:spPr>
          <a:xfrm>
            <a:off x="838200" y="546755"/>
            <a:ext cx="10629507" cy="6221690"/>
          </a:xfrm>
        </p:spPr>
        <p:txBody>
          <a:bodyPr>
            <a:normAutofit/>
          </a:bodyPr>
          <a:lstStyle/>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Bước sóng càng ngắn, độ phân giải của các mẫu hình càng cao, mở ra khả năng cho việc chế tạo các vi mạch có cấu trúc rất nhỏ và tinh vi.</a:t>
            </a:r>
          </a:p>
          <a:p>
            <a:pPr>
              <a:lnSpc>
                <a:spcPct val="115000"/>
              </a:lnSpc>
              <a:spcBef>
                <a:spcPts val="300"/>
              </a:spcBef>
              <a:spcAft>
                <a:spcPts val="300"/>
              </a:spcAft>
            </a:pPr>
            <a:r>
              <a:rPr lang="en-US" sz="2800">
                <a:effectLst/>
                <a:latin typeface="Times New Roman" panose="02020603050405020304" pitchFamily="18" charset="0"/>
                <a:ea typeface="Aptos" panose="020B0004020202020204" pitchFamily="34" charset="0"/>
              </a:rPr>
              <a:t>Khi ánh sáng chiếu vào, các liên kết phân tử trong lớp cản quang bị phá vỡ, khiến khu vực được chiếu sáng dễ dàng bị rửa trôi.</a:t>
            </a:r>
          </a:p>
          <a:p>
            <a:pPr>
              <a:lnSpc>
                <a:spcPct val="115000"/>
              </a:lnSpc>
              <a:spcBef>
                <a:spcPts val="300"/>
              </a:spcBef>
              <a:spcAft>
                <a:spcPts val="30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Một số loại lớp cản quang hoạt động ngược lại, tức là ánh sáng làm cho lớp cản quang cứng lại. </a:t>
            </a:r>
          </a:p>
          <a:p>
            <a:pPr>
              <a:lnSpc>
                <a:spcPct val="115000"/>
              </a:lnSpc>
              <a:spcBef>
                <a:spcPts val="300"/>
              </a:spcBef>
              <a:spcAft>
                <a:spcPts val="300"/>
              </a:spcAft>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Picture 3" descr="A diagram of a film and exposure&#10;&#10;Description automatically generated with medium confidence">
            <a:extLst>
              <a:ext uri="{FF2B5EF4-FFF2-40B4-BE49-F238E27FC236}">
                <a16:creationId xmlns:a16="http://schemas.microsoft.com/office/drawing/2014/main" id="{832F01B3-21C1-CCB6-CAAB-4CD0C137E230}"/>
              </a:ext>
            </a:extLst>
          </p:cNvPr>
          <p:cNvPicPr>
            <a:picLocks noChangeAspect="1"/>
          </p:cNvPicPr>
          <p:nvPr/>
        </p:nvPicPr>
        <p:blipFill>
          <a:blip r:embed="rId2"/>
          <a:stretch>
            <a:fillRect/>
          </a:stretch>
        </p:blipFill>
        <p:spPr>
          <a:xfrm>
            <a:off x="1774020" y="3969408"/>
            <a:ext cx="8643959" cy="2487953"/>
          </a:xfrm>
          <a:prstGeom prst="rect">
            <a:avLst/>
          </a:prstGeom>
        </p:spPr>
      </p:pic>
      <p:sp>
        <p:nvSpPr>
          <p:cNvPr id="8" name="Rectangle 7">
            <a:extLst>
              <a:ext uri="{FF2B5EF4-FFF2-40B4-BE49-F238E27FC236}">
                <a16:creationId xmlns:a16="http://schemas.microsoft.com/office/drawing/2014/main" id="{BC93A07A-C4E8-C94B-25BA-8BF63E18AFC4}"/>
              </a:ext>
            </a:extLst>
          </p:cNvPr>
          <p:cNvSpPr/>
          <p:nvPr/>
        </p:nvSpPr>
        <p:spPr>
          <a:xfrm>
            <a:off x="8368462" y="3969406"/>
            <a:ext cx="2049517" cy="2487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63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3DA4A-B6A8-65EA-FECD-07D318EDFE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4E2DC8-1516-1D9A-D641-2689C73B92A5}"/>
              </a:ext>
            </a:extLst>
          </p:cNvPr>
          <p:cNvSpPr>
            <a:spLocks noGrp="1"/>
          </p:cNvSpPr>
          <p:nvPr>
            <p:ph idx="1"/>
          </p:nvPr>
        </p:nvSpPr>
        <p:spPr>
          <a:xfrm>
            <a:off x="838200" y="546755"/>
            <a:ext cx="10629507" cy="6221690"/>
          </a:xfrm>
        </p:spPr>
        <p:txBody>
          <a:bodyPr>
            <a:normAutofit/>
          </a:bodyPr>
          <a:lstStyle/>
          <a:p>
            <a:pPr>
              <a:lnSpc>
                <a:spcPct val="115000"/>
              </a:lnSpc>
              <a:spcBef>
                <a:spcPts val="300"/>
              </a:spcBef>
              <a:spcAft>
                <a:spcPts val="30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Tiếp theo, đĩa bán dẫn được xử lý để loại bỏ lớp cản quang ở những vùng không mong muốn, để lại các mẫu hình chính xác trên bề mặt. Quá trình này được gọi là rửa ảnh (</a:t>
            </a:r>
            <a:r>
              <a:rPr lang="en-US" sz="2800" i="1" kern="100">
                <a:effectLst/>
                <a:latin typeface="Times New Roman" panose="02020603050405020304" pitchFamily="18" charset="0"/>
                <a:ea typeface="Aptos" panose="020B0004020202020204" pitchFamily="34" charset="0"/>
                <a:cs typeface="Times New Roman" panose="02020603050405020304" pitchFamily="18" charset="0"/>
              </a:rPr>
              <a:t>development</a:t>
            </a:r>
            <a:r>
              <a:rPr lang="en-US" sz="2800" kern="10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115000"/>
              </a:lnSpc>
              <a:spcBef>
                <a:spcPts val="300"/>
              </a:spcBef>
              <a:spcAft>
                <a:spcPts val="300"/>
              </a:spcAft>
            </a:pP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Picture 3" descr="A diagram of a film and exposure&#10;&#10;Description automatically generated with medium confidence">
            <a:extLst>
              <a:ext uri="{FF2B5EF4-FFF2-40B4-BE49-F238E27FC236}">
                <a16:creationId xmlns:a16="http://schemas.microsoft.com/office/drawing/2014/main" id="{16749F00-235F-3F47-B165-153266DD9BC2}"/>
              </a:ext>
            </a:extLst>
          </p:cNvPr>
          <p:cNvPicPr>
            <a:picLocks noChangeAspect="1"/>
          </p:cNvPicPr>
          <p:nvPr/>
        </p:nvPicPr>
        <p:blipFill>
          <a:blip r:embed="rId2"/>
          <a:stretch>
            <a:fillRect/>
          </a:stretch>
        </p:blipFill>
        <p:spPr>
          <a:xfrm>
            <a:off x="1774020" y="2904178"/>
            <a:ext cx="8643959" cy="2487953"/>
          </a:xfrm>
          <a:prstGeom prst="rect">
            <a:avLst/>
          </a:prstGeom>
        </p:spPr>
      </p:pic>
    </p:spTree>
    <p:extLst>
      <p:ext uri="{BB962C8B-B14F-4D97-AF65-F5344CB8AC3E}">
        <p14:creationId xmlns:p14="http://schemas.microsoft.com/office/powerpoint/2010/main" val="26689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DBD13-06FB-9279-E8FF-ED0F663A6F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0AADBC-5D5F-DE66-0918-9F7DF9AC9053}"/>
              </a:ext>
            </a:extLst>
          </p:cNvPr>
          <p:cNvSpPr>
            <a:spLocks noGrp="1"/>
          </p:cNvSpPr>
          <p:nvPr>
            <p:ph idx="1"/>
          </p:nvPr>
        </p:nvSpPr>
        <p:spPr>
          <a:xfrm>
            <a:off x="838200" y="546755"/>
            <a:ext cx="5930245" cy="6221690"/>
          </a:xfrm>
        </p:spPr>
        <p:txBody>
          <a:bodyPr>
            <a:normAutofit/>
          </a:bodyPr>
          <a:lstStyle/>
          <a:p>
            <a:pPr>
              <a:lnSpc>
                <a:spcPct val="115000"/>
              </a:lnSpc>
              <a:spcBef>
                <a:spcPts val="300"/>
              </a:spcBef>
              <a:spcAft>
                <a:spcPts val="30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Kỹ thuật quang khắc tạo ra các mẫu hình trên bề mặt của đĩa bán dẫn. </a:t>
            </a:r>
          </a:p>
          <a:p>
            <a:pPr>
              <a:lnSpc>
                <a:spcPct val="115000"/>
              </a:lnSpc>
              <a:spcBef>
                <a:spcPts val="300"/>
              </a:spcBef>
              <a:spcAft>
                <a:spcPts val="30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Các mẫu hình này được sử dụng làm khuôn để thực hiện các bước chế tạo tiếp theo (như cấy ion, lắng đọng, và ăn mòn) chỉ trong các khu vực đã được xác định. </a:t>
            </a:r>
          </a:p>
          <a:p>
            <a:pPr>
              <a:lnSpc>
                <a:spcPct val="115000"/>
              </a:lnSpc>
              <a:spcBef>
                <a:spcPts val="300"/>
              </a:spcBef>
              <a:spcAft>
                <a:spcPts val="30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Cuối cùng, các chất dung môi mạnh được sử dụng để rửa sạch hoàn toàn lớp quang trở. </a:t>
            </a:r>
          </a:p>
        </p:txBody>
      </p:sp>
      <p:pic>
        <p:nvPicPr>
          <p:cNvPr id="4" name="Picture 3" descr="Diagram of different types of material&#10;&#10;Description automatically generated">
            <a:extLst>
              <a:ext uri="{FF2B5EF4-FFF2-40B4-BE49-F238E27FC236}">
                <a16:creationId xmlns:a16="http://schemas.microsoft.com/office/drawing/2014/main" id="{43D81388-BF49-6CA3-AED0-4816040FCBC7}"/>
              </a:ext>
            </a:extLst>
          </p:cNvPr>
          <p:cNvPicPr>
            <a:picLocks noChangeAspect="1"/>
          </p:cNvPicPr>
          <p:nvPr/>
        </p:nvPicPr>
        <p:blipFill>
          <a:blip r:embed="rId2"/>
          <a:stretch>
            <a:fillRect/>
          </a:stretch>
        </p:blipFill>
        <p:spPr>
          <a:xfrm>
            <a:off x="6768445" y="1621122"/>
            <a:ext cx="5305710" cy="3799289"/>
          </a:xfrm>
          <a:prstGeom prst="rect">
            <a:avLst/>
          </a:prstGeom>
        </p:spPr>
      </p:pic>
    </p:spTree>
    <p:extLst>
      <p:ext uri="{BB962C8B-B14F-4D97-AF65-F5344CB8AC3E}">
        <p14:creationId xmlns:p14="http://schemas.microsoft.com/office/powerpoint/2010/main" val="221988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BB1C4-2AD3-A411-5381-27EE85EF23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87DDD0-86FC-7C1F-A7EF-FC2D94900D5C}"/>
              </a:ext>
            </a:extLst>
          </p:cNvPr>
          <p:cNvSpPr>
            <a:spLocks noGrp="1"/>
          </p:cNvSpPr>
          <p:nvPr>
            <p:ph idx="1"/>
          </p:nvPr>
        </p:nvSpPr>
        <p:spPr>
          <a:xfrm>
            <a:off x="263952" y="546755"/>
            <a:ext cx="2790334" cy="6221690"/>
          </a:xfrm>
        </p:spPr>
        <p:txBody>
          <a:bodyPr>
            <a:normAutofit/>
          </a:bodyPr>
          <a:lstStyle/>
          <a:p>
            <a:pPr>
              <a:lnSpc>
                <a:spcPct val="115000"/>
              </a:lnSpc>
              <a:spcBef>
                <a:spcPts val="300"/>
              </a:spcBef>
              <a:spcAft>
                <a:spcPts val="300"/>
              </a:spcAft>
            </a:pPr>
            <a:r>
              <a:rPr lang="en-US" kern="100">
                <a:ea typeface="Aptos" panose="020B0004020202020204" pitchFamily="34" charset="0"/>
              </a:rPr>
              <a:t>Quá trình chế tạo diode tiếp giáp pn</a:t>
            </a:r>
          </a:p>
        </p:txBody>
      </p:sp>
      <p:pic>
        <p:nvPicPr>
          <p:cNvPr id="2" name="Picture 1" descr="A diagram of different types of silicon&#10;&#10;Description automatically generated">
            <a:extLst>
              <a:ext uri="{FF2B5EF4-FFF2-40B4-BE49-F238E27FC236}">
                <a16:creationId xmlns:a16="http://schemas.microsoft.com/office/drawing/2014/main" id="{7E204086-3AD2-F8FE-9FF1-2A88CEC9F0ED}"/>
              </a:ext>
            </a:extLst>
          </p:cNvPr>
          <p:cNvPicPr>
            <a:picLocks noChangeAspect="1"/>
          </p:cNvPicPr>
          <p:nvPr/>
        </p:nvPicPr>
        <p:blipFill>
          <a:blip r:embed="rId2"/>
          <a:stretch>
            <a:fillRect/>
          </a:stretch>
        </p:blipFill>
        <p:spPr>
          <a:xfrm>
            <a:off x="3609568" y="151390"/>
            <a:ext cx="7744232" cy="6555219"/>
          </a:xfrm>
          <a:prstGeom prst="rect">
            <a:avLst/>
          </a:prstGeom>
        </p:spPr>
      </p:pic>
    </p:spTree>
    <p:extLst>
      <p:ext uri="{BB962C8B-B14F-4D97-AF65-F5344CB8AC3E}">
        <p14:creationId xmlns:p14="http://schemas.microsoft.com/office/powerpoint/2010/main" val="3500136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C47837510D5D45B7CAEF79550AFF08" ma:contentTypeVersion="3" ma:contentTypeDescription="Create a new document." ma:contentTypeScope="" ma:versionID="c2828713ece7cba2fac437bbaae5a88d">
  <xsd:schema xmlns:xsd="http://www.w3.org/2001/XMLSchema" xmlns:xs="http://www.w3.org/2001/XMLSchema" xmlns:p="http://schemas.microsoft.com/office/2006/metadata/properties" xmlns:ns2="f6704961-cd30-423b-9faf-fdc6fea43d5e" targetNamespace="http://schemas.microsoft.com/office/2006/metadata/properties" ma:root="true" ma:fieldsID="7c0fc61122ff1ca8a02469a3a558232f" ns2:_="">
    <xsd:import namespace="f6704961-cd30-423b-9faf-fdc6fea43d5e"/>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04961-cd30-423b-9faf-fdc6fea43d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C208CB-A321-4118-BB29-C3FE915FED3F}">
  <ds:schemaRefs>
    <ds:schemaRef ds:uri="f6704961-cd30-423b-9faf-fdc6fea43d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3AEC0DF-5975-4989-8088-B39FFCC824F1}">
  <ds:schemaRefs>
    <ds:schemaRef ds:uri="http://www.w3.org/XML/1998/namespace"/>
    <ds:schemaRef ds:uri="http://schemas.microsoft.com/office/infopath/2007/PartnerControls"/>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f6704961-cd30-423b-9faf-fdc6fea43d5e"/>
    <ds:schemaRef ds:uri="http://purl.org/dc/dcmitype/"/>
  </ds:schemaRefs>
</ds:datastoreItem>
</file>

<file path=customXml/itemProps3.xml><?xml version="1.0" encoding="utf-8"?>
<ds:datastoreItem xmlns:ds="http://schemas.openxmlformats.org/officeDocument/2006/customXml" ds:itemID="{6DA970D5-D90F-424E-B6E4-A7CB10EC3F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449</TotalTime>
  <Words>6919</Words>
  <Application>Microsoft Office PowerPoint</Application>
  <PresentationFormat>Widescreen</PresentationFormat>
  <Paragraphs>381</Paragraphs>
  <Slides>115</Slides>
  <Notes>0</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Office Theme</vt:lpstr>
      <vt:lpstr>PowerPoint Presentation</vt:lpstr>
      <vt:lpstr>Nội dung</vt:lpstr>
      <vt:lpstr>1.1 Hạt tải điện</vt:lpstr>
      <vt:lpstr>1.1.1 Phân loại vật liệu điện tử</vt:lpstr>
      <vt:lpstr>PowerPoint Presentation</vt:lpstr>
      <vt:lpstr>PowerPoint Presentation</vt:lpstr>
      <vt:lpstr>1.1.2 Nguyên tử</vt:lpstr>
      <vt:lpstr>1.1.3 Điện tử hóa trị</vt:lpstr>
      <vt:lpstr>1.1.4 Liên kết cộng hóa trị</vt:lpstr>
      <vt:lpstr>1.1.5 Mạng tinh thể</vt:lpstr>
      <vt:lpstr>1.1.6 Điện tử tự do</vt:lpstr>
      <vt:lpstr>1.1.7 Ion hóa</vt:lpstr>
      <vt:lpstr>1.1.8 Lỗ trống</vt:lpstr>
      <vt:lpstr>PowerPoint Presentation</vt:lpstr>
      <vt:lpstr>PowerPoint Presentation</vt:lpstr>
      <vt:lpstr>1.1.9 Năng lượng vùng cấm</vt:lpstr>
      <vt:lpstr>PowerPoint Presentation</vt:lpstr>
      <vt:lpstr>1.1.10 Mật độ hạt tải điện thuần</vt:lpstr>
      <vt:lpstr>PowerPoint Presentation</vt:lpstr>
      <vt:lpstr>PowerPoint Presentation</vt:lpstr>
      <vt:lpstr>PowerPoint Presentation</vt:lpstr>
      <vt:lpstr>PowerPoint Presentation</vt:lpstr>
      <vt:lpstr>PowerPoint Presentation</vt:lpstr>
      <vt:lpstr>1.2 Điều chỉnh mật độ hạt tải điện</vt:lpstr>
      <vt:lpstr>1.2.1 Bán dẫn loại n</vt:lpstr>
      <vt:lpstr>PowerPoint Presentation</vt:lpstr>
      <vt:lpstr>PowerPoint Presentation</vt:lpstr>
      <vt:lpstr>1.2.2 Bán dẫn loại p</vt:lpstr>
      <vt:lpstr>PowerPoint Presentation</vt:lpstr>
      <vt:lpstr>PowerPoint Presentation</vt:lpstr>
      <vt:lpstr>1.2.3 Mật độ hạt tải điện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1.3 Sự dịch chuyển của các hạt tải điện</vt:lpstr>
      <vt:lpstr>1.3.1 Dòng trôi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1.3.2 Dòng khuếch tán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1.3.3 Dòng điện toàn phần</vt:lpstr>
      <vt:lpstr>1.4 Mô hình vùng năng lượng</vt:lpstr>
      <vt:lpstr>PowerPoint Presentation</vt:lpstr>
      <vt:lpstr>PowerPoint Presentation</vt:lpstr>
      <vt:lpstr>PowerPoint Presentation</vt:lpstr>
      <vt:lpstr>PowerPoint Presentation</vt:lpstr>
      <vt:lpstr>PowerPoint Presentation</vt:lpstr>
      <vt:lpstr>PowerPoint Presentation</vt:lpstr>
      <vt:lpstr>1.5 Tổng quan về chế tạo mạch tích hợp</vt:lpstr>
      <vt:lpstr>1.5.1 Các bước xử lý cơ bản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1.5.2 Quang khắc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BÀI TẬP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Phan Tran Dang Khoa - DTVT</dc:creator>
  <cp:lastModifiedBy>Phan Hoàng Việt</cp:lastModifiedBy>
  <cp:revision>6</cp:revision>
  <dcterms:created xsi:type="dcterms:W3CDTF">2025-02-04T03:03:42Z</dcterms:created>
  <dcterms:modified xsi:type="dcterms:W3CDTF">2025-05-29T20:47:14Z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0x010100F8C47837510D5D45B7CAEF79550AFF08</vt:lpwstr>
  </property>
</Properties>
</file>